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5" r:id="rId3"/>
    <p:sldId id="296" r:id="rId4"/>
    <p:sldId id="297" r:id="rId5"/>
    <p:sldId id="298" r:id="rId6"/>
    <p:sldId id="304" r:id="rId7"/>
    <p:sldId id="306" r:id="rId8"/>
    <p:sldId id="307" r:id="rId9"/>
    <p:sldId id="299" r:id="rId10"/>
    <p:sldId id="302" r:id="rId11"/>
    <p:sldId id="300" r:id="rId12"/>
    <p:sldId id="301" r:id="rId13"/>
    <p:sldId id="287" r:id="rId14"/>
    <p:sldId id="274" r:id="rId15"/>
    <p:sldId id="303" r:id="rId16"/>
    <p:sldId id="257" r:id="rId17"/>
    <p:sldId id="258" r:id="rId18"/>
    <p:sldId id="259" r:id="rId19"/>
    <p:sldId id="260" r:id="rId20"/>
    <p:sldId id="262" r:id="rId21"/>
    <p:sldId id="263" r:id="rId22"/>
    <p:sldId id="264" r:id="rId23"/>
    <p:sldId id="265" r:id="rId24"/>
    <p:sldId id="269" r:id="rId25"/>
    <p:sldId id="270" r:id="rId26"/>
    <p:sldId id="292" r:id="rId27"/>
    <p:sldId id="293" r:id="rId28"/>
    <p:sldId id="305" r:id="rId29"/>
    <p:sldId id="279" r:id="rId30"/>
    <p:sldId id="281" r:id="rId31"/>
    <p:sldId id="283" r:id="rId32"/>
    <p:sldId id="284" r:id="rId33"/>
    <p:sldId id="294" r:id="rId34"/>
    <p:sldId id="28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72AFF-CFB1-4052-B61A-4AD1603EDA84}" type="datetimeFigureOut">
              <a:rPr lang="en-IN" smtClean="0"/>
              <a:t>03-12-2018</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D4A09-FBB7-4113-A0E4-87DDADD729EA}" type="slidenum">
              <a:rPr lang="en-IN" smtClean="0"/>
              <a:t>‹#›</a:t>
            </a:fld>
            <a:endParaRPr lang="en-IN"/>
          </a:p>
        </p:txBody>
      </p:sp>
    </p:spTree>
    <p:extLst>
      <p:ext uri="{BB962C8B-B14F-4D97-AF65-F5344CB8AC3E}">
        <p14:creationId xmlns:p14="http://schemas.microsoft.com/office/powerpoint/2010/main" val="1873194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06</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1200" b="0" i="0" u="none" strike="noStrike" dirty="0" smtClean="0">
              <a:effectLst/>
              <a:latin typeface="Arial" panose="020B0604020202020204" pitchFamily="34" charset="0"/>
            </a:endParaRPr>
          </a:p>
          <a:p>
            <a:pPr marL="0" algn="just" rtl="0" eaLnBrk="1" fontAlgn="ctr" latinLnBrk="0" hangingPunct="1">
              <a:lnSpc>
                <a:spcPct val="115000"/>
              </a:lnSpc>
              <a:spcBef>
                <a:spcPts val="0"/>
              </a:spcBef>
              <a:spcAft>
                <a:spcPts val="0"/>
              </a:spcAft>
            </a:pP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100</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Checking of Test Copy of Final 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Roll PDF by ERO to ensure 100</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correctness of electoral data including top</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sheet information</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BLOs, Supervisors &amp; AEROs to be involved in the process and Certification by ERO on correctness of electoral data </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Certificate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2</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1200" b="0" i="0" u="none" strike="noStrike" dirty="0" smtClean="0">
              <a:effectLst/>
              <a:latin typeface="Arial" panose="020B0604020202020204" pitchFamily="34" charset="0"/>
            </a:endParaRPr>
          </a:p>
          <a:p>
            <a:pPr marL="0" algn="just" rtl="0" eaLnBrk="1" fontAlgn="ctr" latinLnBrk="0" hangingPunct="1">
              <a:lnSpc>
                <a:spcPct val="115000"/>
              </a:lnSpc>
              <a:spcBef>
                <a:spcPts val="0"/>
              </a:spcBef>
              <a:spcAft>
                <a:spcPts val="0"/>
              </a:spcAft>
            </a:pP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Arrangement for printing of Final 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Roll PDF and Mother Roll </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Integrated Draft 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Roll</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with markings of deletion &amp; corrections of Supplement</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15</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1200" b="0" i="0" u="none" strike="noStrike" dirty="0" smtClean="0">
              <a:effectLst/>
              <a:latin typeface="Arial" panose="020B0604020202020204" pitchFamily="34" charset="0"/>
            </a:endParaRPr>
          </a:p>
          <a:p>
            <a:pPr marL="0" algn="just" rtl="0" eaLnBrk="1" fontAlgn="ctr" latinLnBrk="0" hangingPunct="1">
              <a:lnSpc>
                <a:spcPct val="115000"/>
              </a:lnSpc>
              <a:spcBef>
                <a:spcPts val="0"/>
              </a:spcBef>
              <a:spcAft>
                <a:spcPts val="0"/>
              </a:spcAft>
            </a:pP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100</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Checking of Final 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Roll and Mother Roll </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integrated draft Electoral Roll</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with markings of deletion &amp; corrections of Supplement</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 and Final Certification by ERO on correctness of electoral data including top</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sheet information </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Final Certificate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18</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1200" b="0" i="0" u="none" strike="noStrike" dirty="0" smtClean="0">
              <a:effectLst/>
              <a:latin typeface="Arial" panose="020B0604020202020204" pitchFamily="34" charset="0"/>
            </a:endParaRPr>
          </a:p>
          <a:p>
            <a:pPr marL="0" algn="just" rtl="0" eaLnBrk="1" fontAlgn="ctr" latinLnBrk="0" hangingPunct="1">
              <a:lnSpc>
                <a:spcPct val="115000"/>
              </a:lnSpc>
              <a:spcBef>
                <a:spcPts val="0"/>
              </a:spcBef>
              <a:spcAft>
                <a:spcPts val="0"/>
              </a:spcAft>
            </a:pP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Submission of image and without image PDF of Supplement</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 and  Mother Roll </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integrated draft Electoral Roll</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with markings of deletion &amp; corrections to CEO WB</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20</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201814</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06</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1200" b="0" i="0" u="none" strike="noStrike" dirty="0" smtClean="0">
              <a:effectLst/>
              <a:latin typeface="Arial" panose="020B0604020202020204" pitchFamily="34" charset="0"/>
            </a:endParaRPr>
          </a:p>
          <a:p>
            <a:pPr marL="0" algn="just" rtl="0" eaLnBrk="1" fontAlgn="ctr" latinLnBrk="0" hangingPunct="1">
              <a:lnSpc>
                <a:spcPct val="115000"/>
              </a:lnSpc>
              <a:spcBef>
                <a:spcPts val="0"/>
              </a:spcBef>
              <a:spcAft>
                <a:spcPts val="0"/>
              </a:spcAft>
            </a:pP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100</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Checking of Test Copy of Final 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Roll PDF by ERO to ensure 100</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correctness of electoral data including top</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sheet information</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BLOs, Supervisors &amp; AEROs to be involved in the process and Certification by ERO on correctness of electoral data </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Certificate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2</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1200" b="0" i="0" u="none" strike="noStrike" dirty="0" smtClean="0">
              <a:effectLst/>
              <a:latin typeface="Arial" panose="020B0604020202020204" pitchFamily="34" charset="0"/>
            </a:endParaRPr>
          </a:p>
          <a:p>
            <a:pPr marL="0" algn="just" rtl="0" eaLnBrk="1" fontAlgn="ctr" latinLnBrk="0" hangingPunct="1">
              <a:lnSpc>
                <a:spcPct val="115000"/>
              </a:lnSpc>
              <a:spcBef>
                <a:spcPts val="0"/>
              </a:spcBef>
              <a:spcAft>
                <a:spcPts val="0"/>
              </a:spcAft>
            </a:pP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Arrangement for printing of Final 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Roll PDF and Mother Roll </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Integrated Draft 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Roll</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with markings of deletion &amp; corrections of Supplement</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15</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1200" b="0" i="0" u="none" strike="noStrike" dirty="0" smtClean="0">
              <a:effectLst/>
              <a:latin typeface="Arial" panose="020B0604020202020204" pitchFamily="34" charset="0"/>
            </a:endParaRPr>
          </a:p>
          <a:p>
            <a:pPr marL="0" algn="just" rtl="0" eaLnBrk="1" fontAlgn="ctr" latinLnBrk="0" hangingPunct="1">
              <a:lnSpc>
                <a:spcPct val="115000"/>
              </a:lnSpc>
              <a:spcBef>
                <a:spcPts val="0"/>
              </a:spcBef>
              <a:spcAft>
                <a:spcPts val="0"/>
              </a:spcAft>
            </a:pP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100</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Checking of Final 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Roll and Mother Roll </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integrated draft Electoral Roll</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with markings of deletion &amp; corrections of Supplement</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 and Final Certification by ERO on correctness of electoral data including top</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sheet information </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Final Certificate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18</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1200" b="0" i="0" u="none" strike="noStrike" dirty="0" smtClean="0">
              <a:effectLst/>
              <a:latin typeface="Arial" panose="020B0604020202020204" pitchFamily="34" charset="0"/>
            </a:endParaRPr>
          </a:p>
          <a:p>
            <a:pPr marL="0" algn="just" rtl="0" eaLnBrk="1" fontAlgn="ctr" latinLnBrk="0" hangingPunct="1">
              <a:lnSpc>
                <a:spcPct val="115000"/>
              </a:lnSpc>
              <a:spcBef>
                <a:spcPts val="0"/>
              </a:spcBef>
              <a:spcAft>
                <a:spcPts val="0"/>
              </a:spcAft>
            </a:pP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Submission of image and without image PDF of Supplement</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 and  Mother Roll </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integrated draft Electoral Roll</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with markings of deletion &amp; corrections to CEO WB</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20</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1200" b="0" i="0" u="none" strike="noStrike" dirty="0" smtClean="0">
              <a:effectLst/>
              <a:latin typeface="Arial" panose="020B0604020202020204" pitchFamily="34" charset="0"/>
            </a:endParaRPr>
          </a:p>
          <a:p>
            <a:pPr marL="0" algn="just" rtl="0" eaLnBrk="1" fontAlgn="ctr" latinLnBrk="0" hangingPunct="1">
              <a:lnSpc>
                <a:spcPct val="115000"/>
              </a:lnSpc>
              <a:spcBef>
                <a:spcPts val="0"/>
              </a:spcBef>
              <a:spcAft>
                <a:spcPts val="0"/>
              </a:spcAft>
            </a:pP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Format 1</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8 Report to ECI</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endParaRPr lang="en-IN" sz="1200" b="0" i="0" u="none" strike="noStrike" dirty="0" smtClean="0">
              <a:effectLst/>
              <a:latin typeface="Arial" panose="020B0604020202020204" pitchFamily="34" charset="0"/>
            </a:endParaRPr>
          </a:p>
          <a:p>
            <a:pPr marL="0" algn="just" rtl="0" eaLnBrk="1" fontAlgn="ctr" latinLnBrk="0" hangingPunct="1">
              <a:lnSpc>
                <a:spcPct val="115000"/>
              </a:lnSpc>
              <a:spcBef>
                <a:spcPts val="0"/>
              </a:spcBef>
              <a:spcAft>
                <a:spcPts val="0"/>
              </a:spcAft>
            </a:pP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Format 1</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8 Report to ECI</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endParaRPr lang="en-IN" sz="1200" b="0" i="0" u="none" strike="noStrike" dirty="0" smtClean="0">
              <a:effectLst/>
              <a:latin typeface="Arial"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fld id="{7D2D4A09-FBB7-4113-A0E4-87DDADD729EA}" type="slidenum">
              <a:rPr lang="en-IN" smtClean="0"/>
              <a:t>5</a:t>
            </a:fld>
            <a:endParaRPr lang="en-IN"/>
          </a:p>
        </p:txBody>
      </p:sp>
    </p:spTree>
    <p:extLst>
      <p:ext uri="{BB962C8B-B14F-4D97-AF65-F5344CB8AC3E}">
        <p14:creationId xmlns:p14="http://schemas.microsoft.com/office/powerpoint/2010/main" val="328724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06</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1200" b="0" i="0" u="none" strike="noStrike" dirty="0" smtClean="0">
              <a:effectLst/>
              <a:latin typeface="Arial" panose="020B0604020202020204" pitchFamily="34" charset="0"/>
            </a:endParaRPr>
          </a:p>
          <a:p>
            <a:pPr marL="0" algn="just" rtl="0" eaLnBrk="1" fontAlgn="ctr" latinLnBrk="0" hangingPunct="1">
              <a:lnSpc>
                <a:spcPct val="115000"/>
              </a:lnSpc>
              <a:spcBef>
                <a:spcPts val="0"/>
              </a:spcBef>
              <a:spcAft>
                <a:spcPts val="0"/>
              </a:spcAft>
            </a:pP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100</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Checking of Test Copy of Final 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Roll PDF by ERO to ensure 100</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correctness of electoral data including top</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sheet information</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BLOs, Supervisors &amp; AEROs to be involved in the process and Certification by ERO on correctness of electoral data </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Certificate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2</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1200" b="0" i="0" u="none" strike="noStrike" dirty="0" smtClean="0">
              <a:effectLst/>
              <a:latin typeface="Arial" panose="020B0604020202020204" pitchFamily="34" charset="0"/>
            </a:endParaRPr>
          </a:p>
          <a:p>
            <a:pPr marL="0" algn="just" rtl="0" eaLnBrk="1" fontAlgn="ctr" latinLnBrk="0" hangingPunct="1">
              <a:lnSpc>
                <a:spcPct val="115000"/>
              </a:lnSpc>
              <a:spcBef>
                <a:spcPts val="0"/>
              </a:spcBef>
              <a:spcAft>
                <a:spcPts val="0"/>
              </a:spcAft>
            </a:pP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Arrangement for printing of Final 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Roll PDF and Mother Roll </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Integrated Draft 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Roll</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with markings of deletion &amp; corrections of Supplement</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15</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1200" b="0" i="0" u="none" strike="noStrike" dirty="0" smtClean="0">
              <a:effectLst/>
              <a:latin typeface="Arial" panose="020B0604020202020204" pitchFamily="34" charset="0"/>
            </a:endParaRPr>
          </a:p>
          <a:p>
            <a:pPr marL="0" algn="just" rtl="0" eaLnBrk="1" fontAlgn="ctr" latinLnBrk="0" hangingPunct="1">
              <a:lnSpc>
                <a:spcPct val="115000"/>
              </a:lnSpc>
              <a:spcBef>
                <a:spcPts val="0"/>
              </a:spcBef>
              <a:spcAft>
                <a:spcPts val="0"/>
              </a:spcAft>
            </a:pP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100</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Checking of Final 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Roll and Mother Roll </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integrated draft Electoral Roll</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with markings of deletion &amp; corrections of Supplement</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 and Final Certification by ERO on correctness of electoral data including top</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sheet information </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Final Certificate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18</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1200" b="0" i="0" u="none" strike="noStrike" dirty="0" smtClean="0">
              <a:effectLst/>
              <a:latin typeface="Arial" panose="020B0604020202020204" pitchFamily="34" charset="0"/>
            </a:endParaRPr>
          </a:p>
          <a:p>
            <a:pPr marL="0" algn="just" rtl="0" eaLnBrk="1" fontAlgn="ctr" latinLnBrk="0" hangingPunct="1">
              <a:lnSpc>
                <a:spcPct val="115000"/>
              </a:lnSpc>
              <a:spcBef>
                <a:spcPts val="0"/>
              </a:spcBef>
              <a:spcAft>
                <a:spcPts val="0"/>
              </a:spcAft>
            </a:pP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Submission of image and without image PDF of Supplement</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 and  Mother Roll </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integrated draft Electoral Roll</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with markings of deletion &amp; corrections to CEO WB</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20</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201814</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06</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1200" b="0" i="0" u="none" strike="noStrike" dirty="0" smtClean="0">
              <a:effectLst/>
              <a:latin typeface="Arial" panose="020B0604020202020204" pitchFamily="34" charset="0"/>
            </a:endParaRPr>
          </a:p>
          <a:p>
            <a:pPr marL="0" algn="just" rtl="0" eaLnBrk="1" fontAlgn="ctr" latinLnBrk="0" hangingPunct="1">
              <a:lnSpc>
                <a:spcPct val="115000"/>
              </a:lnSpc>
              <a:spcBef>
                <a:spcPts val="0"/>
              </a:spcBef>
              <a:spcAft>
                <a:spcPts val="0"/>
              </a:spcAft>
            </a:pP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100</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Checking of Test Copy of Final 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Roll PDF by ERO to ensure 100</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correctness of electoral data including top</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sheet information</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BLOs, Supervisors &amp; AEROs to be involved in the process and Certification by ERO on correctness of electoral data </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Certificate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2</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1200" b="0" i="0" u="none" strike="noStrike" dirty="0" smtClean="0">
              <a:effectLst/>
              <a:latin typeface="Arial" panose="020B0604020202020204" pitchFamily="34" charset="0"/>
            </a:endParaRPr>
          </a:p>
          <a:p>
            <a:pPr marL="0" algn="just" rtl="0" eaLnBrk="1" fontAlgn="ctr" latinLnBrk="0" hangingPunct="1">
              <a:lnSpc>
                <a:spcPct val="115000"/>
              </a:lnSpc>
              <a:spcBef>
                <a:spcPts val="0"/>
              </a:spcBef>
              <a:spcAft>
                <a:spcPts val="0"/>
              </a:spcAft>
            </a:pP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Arrangement for printing of Final 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Roll PDF and Mother Roll </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Integrated Draft 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Roll</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with markings of deletion &amp; corrections of Supplement</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15</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1200" b="0" i="0" u="none" strike="noStrike" dirty="0" smtClean="0">
              <a:effectLst/>
              <a:latin typeface="Arial" panose="020B0604020202020204" pitchFamily="34" charset="0"/>
            </a:endParaRPr>
          </a:p>
          <a:p>
            <a:pPr marL="0" algn="just" rtl="0" eaLnBrk="1" fontAlgn="ctr" latinLnBrk="0" hangingPunct="1">
              <a:lnSpc>
                <a:spcPct val="115000"/>
              </a:lnSpc>
              <a:spcBef>
                <a:spcPts val="0"/>
              </a:spcBef>
              <a:spcAft>
                <a:spcPts val="0"/>
              </a:spcAft>
            </a:pP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100</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Checking of Final 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Roll and Mother Roll </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integrated draft Electoral Roll</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with markings of deletion &amp; corrections of Supplement</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 and Final Certification by ERO on correctness of electoral data including top</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sheet information </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Final Certificate</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18</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1200" b="0" i="0" u="none" strike="noStrike" dirty="0" smtClean="0">
              <a:effectLst/>
              <a:latin typeface="Arial" panose="020B0604020202020204" pitchFamily="34" charset="0"/>
            </a:endParaRPr>
          </a:p>
          <a:p>
            <a:pPr marL="0" algn="just" rtl="0" eaLnBrk="1" fontAlgn="ctr" latinLnBrk="0" hangingPunct="1">
              <a:lnSpc>
                <a:spcPct val="115000"/>
              </a:lnSpc>
              <a:spcBef>
                <a:spcPts val="0"/>
              </a:spcBef>
              <a:spcAft>
                <a:spcPts val="0"/>
              </a:spcAft>
            </a:pP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Submission of image and without image PDF of Supplement</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 and  Mother Roll </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integrated draft Electoral Roll</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with markings of deletion &amp; corrections to CEO WB</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20</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0" u="none" strike="noStrike"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1200" b="0" i="0" u="none" strike="noStrike" dirty="0" smtClean="0">
              <a:effectLst/>
              <a:latin typeface="Arial" panose="020B0604020202020204" pitchFamily="34" charset="0"/>
            </a:endParaRPr>
          </a:p>
          <a:p>
            <a:pPr marL="0" algn="just" rtl="0" eaLnBrk="1" fontAlgn="ctr" latinLnBrk="0" hangingPunct="1">
              <a:lnSpc>
                <a:spcPct val="115000"/>
              </a:lnSpc>
              <a:spcBef>
                <a:spcPts val="0"/>
              </a:spcBef>
              <a:spcAft>
                <a:spcPts val="0"/>
              </a:spcAft>
            </a:pP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Format 1</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8 Report to ECI</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endParaRPr lang="en-IN" sz="1200" b="0" i="0" u="none" strike="noStrike" dirty="0" smtClean="0">
              <a:effectLst/>
              <a:latin typeface="Arial" panose="020B0604020202020204" pitchFamily="34" charset="0"/>
            </a:endParaRPr>
          </a:p>
          <a:p>
            <a:pPr marL="0" algn="ctr" rtl="0" eaLnBrk="1" fontAlgn="ctr" latinLnBrk="0" hangingPunct="1">
              <a:lnSpc>
                <a:spcPct val="115000"/>
              </a:lnSpc>
              <a:spcBef>
                <a:spcPts val="0"/>
              </a:spcBef>
              <a:spcAft>
                <a:spcPts val="0"/>
              </a:spcAft>
            </a:pPr>
            <a:endParaRPr lang="en-IN" sz="1200" b="0" i="0" u="none" strike="noStrike" dirty="0" smtClean="0">
              <a:effectLst/>
              <a:latin typeface="Arial" panose="020B0604020202020204" pitchFamily="34" charset="0"/>
            </a:endParaRPr>
          </a:p>
          <a:p>
            <a:pPr marL="0" algn="just" rtl="0" eaLnBrk="1" fontAlgn="ctr" latinLnBrk="0" hangingPunct="1">
              <a:lnSpc>
                <a:spcPct val="115000"/>
              </a:lnSpc>
              <a:spcBef>
                <a:spcPts val="0"/>
              </a:spcBef>
              <a:spcAft>
                <a:spcPts val="0"/>
              </a:spcAft>
            </a:pP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Format 1</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r>
              <a:rPr lang="en-US" sz="1200" b="0" i="0" u="none" strike="noStrike" kern="1200" dirty="0" smtClean="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8 Report to ECI</a:t>
            </a:r>
            <a:r>
              <a:rPr lang="hi-IN" sz="1200" b="0" i="0" u="none" strike="noStrike" kern="1200" dirty="0" smtClean="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a:t>
            </a:r>
            <a:endParaRPr lang="en-IN" sz="1200" b="0" i="0" u="none" strike="noStrike" dirty="0" smtClean="0">
              <a:effectLst/>
              <a:latin typeface="Arial"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fld id="{7D2D4A09-FBB7-4113-A0E4-87DDADD729EA}" type="slidenum">
              <a:rPr lang="en-IN" smtClean="0"/>
              <a:t>6</a:t>
            </a:fld>
            <a:endParaRPr lang="en-IN"/>
          </a:p>
        </p:txBody>
      </p:sp>
    </p:spTree>
    <p:extLst>
      <p:ext uri="{BB962C8B-B14F-4D97-AF65-F5344CB8AC3E}">
        <p14:creationId xmlns:p14="http://schemas.microsoft.com/office/powerpoint/2010/main" val="147373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7BCED2-2FF7-4972-8FEB-3D6E7BC9D4C3}"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F9D68-417B-41A5-BC79-017D5B7D43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BCED2-2FF7-4972-8FEB-3D6E7BC9D4C3}"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F9D68-417B-41A5-BC79-017D5B7D43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BCED2-2FF7-4972-8FEB-3D6E7BC9D4C3}"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F9D68-417B-41A5-BC79-017D5B7D43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BCED2-2FF7-4972-8FEB-3D6E7BC9D4C3}"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F9D68-417B-41A5-BC79-017D5B7D43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7BCED2-2FF7-4972-8FEB-3D6E7BC9D4C3}"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F9D68-417B-41A5-BC79-017D5B7D43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7BCED2-2FF7-4972-8FEB-3D6E7BC9D4C3}"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F9D68-417B-41A5-BC79-017D5B7D43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7BCED2-2FF7-4972-8FEB-3D6E7BC9D4C3}" type="datetimeFigureOut">
              <a:rPr lang="en-US" smtClean="0"/>
              <a:pPr/>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0F9D68-417B-41A5-BC79-017D5B7D43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7BCED2-2FF7-4972-8FEB-3D6E7BC9D4C3}" type="datetimeFigureOut">
              <a:rPr lang="en-US" smtClean="0"/>
              <a:pPr/>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0F9D68-417B-41A5-BC79-017D5B7D43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BCED2-2FF7-4972-8FEB-3D6E7BC9D4C3}" type="datetimeFigureOut">
              <a:rPr lang="en-US" smtClean="0"/>
              <a:pPr/>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0F9D68-417B-41A5-BC79-017D5B7D43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BCED2-2FF7-4972-8FEB-3D6E7BC9D4C3}"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F9D68-417B-41A5-BC79-017D5B7D43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BCED2-2FF7-4972-8FEB-3D6E7BC9D4C3}"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F9D68-417B-41A5-BC79-017D5B7D43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BCED2-2FF7-4972-8FEB-3D6E7BC9D4C3}" type="datetimeFigureOut">
              <a:rPr lang="en-US" smtClean="0"/>
              <a:pPr/>
              <a:t>12/3/2018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F9D68-417B-41A5-BC79-017D5B7D43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1"/>
            <a:ext cx="7772400" cy="1771650"/>
          </a:xfrm>
        </p:spPr>
        <p:txBody>
          <a:bodyPr>
            <a:normAutofit/>
          </a:bodyPr>
          <a:lstStyle/>
          <a:p>
            <a:r>
              <a:rPr lang="en-US" dirty="0" smtClean="0"/>
              <a:t>Electoral Roll Matters</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563562"/>
          </a:xfrm>
        </p:spPr>
        <p:txBody>
          <a:bodyPr>
            <a:noAutofit/>
          </a:bodyPr>
          <a:lstStyle/>
          <a:p>
            <a:r>
              <a:rPr lang="en-IN" sz="3600" b="1" dirty="0" smtClean="0"/>
              <a:t>Re-Printing of Mother Roll</a:t>
            </a:r>
            <a:endParaRPr lang="en-IN" sz="3600" b="1" dirty="0"/>
          </a:p>
        </p:txBody>
      </p:sp>
      <p:sp>
        <p:nvSpPr>
          <p:cNvPr id="5" name="Rectangle 4"/>
          <p:cNvSpPr/>
          <p:nvPr/>
        </p:nvSpPr>
        <p:spPr>
          <a:xfrm>
            <a:off x="304800" y="1143000"/>
            <a:ext cx="8534400" cy="5016758"/>
          </a:xfrm>
          <a:prstGeom prst="rect">
            <a:avLst/>
          </a:prstGeom>
        </p:spPr>
        <p:txBody>
          <a:bodyPr wrap="square">
            <a:spAutoFit/>
          </a:bodyPr>
          <a:lstStyle/>
          <a:p>
            <a:pPr algn="just"/>
            <a:r>
              <a:rPr lang="en-IN" sz="2800" dirty="0" smtClean="0"/>
              <a:t>In the 'deletion' Supplement, the alphabets, ‘E' ‘S' ‘Q' ‘R' or 'M‘ shall be pre-fixed against serial number of each deleted entry to denote the reason for deletion.</a:t>
            </a:r>
          </a:p>
          <a:p>
            <a:pPr algn="just"/>
            <a:r>
              <a:rPr lang="en-IN" sz="2400" b="1" dirty="0"/>
              <a:t>(E  =  Expired,  S  =  Shifted,  R  =  Repeated,  Q  = Disqualified, M = Missing</a:t>
            </a:r>
            <a:r>
              <a:rPr lang="en-IN" sz="2400" b="1" dirty="0" smtClean="0"/>
              <a:t>).</a:t>
            </a:r>
          </a:p>
          <a:p>
            <a:pPr algn="just"/>
            <a:endParaRPr lang="en-IN" sz="2400" b="1" dirty="0"/>
          </a:p>
          <a:p>
            <a:pPr algn="just"/>
            <a:r>
              <a:rPr lang="en-IN" sz="2800" dirty="0" smtClean="0"/>
              <a:t>(ii</a:t>
            </a:r>
            <a:r>
              <a:rPr lang="en-IN" sz="2800" dirty="0"/>
              <a:t>) Secondly, a hash (#) sign shall be prefixed before serial number of each of the entry corrected to indicate that the entry has been corrected in the 'correction' list of Supplement </a:t>
            </a:r>
            <a:r>
              <a:rPr lang="en-IN" sz="2800" dirty="0" smtClean="0"/>
              <a:t>1, </a:t>
            </a:r>
            <a:r>
              <a:rPr lang="en-IN" sz="2800" dirty="0"/>
              <a:t>but no correction actually should be carried out in the reprinted mother roll.</a:t>
            </a:r>
          </a:p>
          <a:p>
            <a:pPr algn="just"/>
            <a:endParaRPr lang="en-US" sz="2400" b="1" dirty="0"/>
          </a:p>
        </p:txBody>
      </p:sp>
    </p:spTree>
    <p:extLst>
      <p:ext uri="{BB962C8B-B14F-4D97-AF65-F5344CB8AC3E}">
        <p14:creationId xmlns:p14="http://schemas.microsoft.com/office/powerpoint/2010/main" val="3719329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924800" cy="334962"/>
          </a:xfrm>
        </p:spPr>
        <p:txBody>
          <a:bodyPr>
            <a:noAutofit/>
          </a:bodyPr>
          <a:lstStyle/>
          <a:p>
            <a:r>
              <a:rPr lang="en-IN" sz="3600" b="1" dirty="0"/>
              <a:t>Re-Printing of Mother Roll</a:t>
            </a:r>
            <a:endParaRPr lang="en-IN" sz="2400" b="1" dirty="0"/>
          </a:p>
        </p:txBody>
      </p:sp>
      <p:sp>
        <p:nvSpPr>
          <p:cNvPr id="5" name="Rectangle 4"/>
          <p:cNvSpPr/>
          <p:nvPr/>
        </p:nvSpPr>
        <p:spPr>
          <a:xfrm>
            <a:off x="304800" y="914400"/>
            <a:ext cx="8534400" cy="4401205"/>
          </a:xfrm>
          <a:prstGeom prst="rect">
            <a:avLst/>
          </a:prstGeom>
        </p:spPr>
        <p:txBody>
          <a:bodyPr wrap="square">
            <a:spAutoFit/>
          </a:bodyPr>
          <a:lstStyle/>
          <a:p>
            <a:pPr algn="just"/>
            <a:endParaRPr lang="en-IN" sz="2400" dirty="0" smtClean="0"/>
          </a:p>
          <a:p>
            <a:pPr algn="just"/>
            <a:r>
              <a:rPr lang="en-IN" sz="3200" dirty="0" smtClean="0"/>
              <a:t>(iii) Similarly</a:t>
            </a:r>
            <a:r>
              <a:rPr lang="en-IN" sz="3200" dirty="0"/>
              <a:t>, photographs of electors corrected in the </a:t>
            </a:r>
            <a:r>
              <a:rPr lang="en-IN" sz="3200" dirty="0" smtClean="0"/>
              <a:t>supplement 1 will </a:t>
            </a:r>
            <a:r>
              <a:rPr lang="en-IN" sz="3200" dirty="0"/>
              <a:t>not </a:t>
            </a:r>
            <a:r>
              <a:rPr lang="en-IN" sz="3200" dirty="0" smtClean="0"/>
              <a:t>be changed in </a:t>
            </a:r>
            <a:r>
              <a:rPr lang="en-IN" sz="3200" dirty="0"/>
              <a:t>the reprinted mother </a:t>
            </a:r>
            <a:r>
              <a:rPr lang="en-IN" sz="3200" dirty="0" smtClean="0"/>
              <a:t>roll. Photograph </a:t>
            </a:r>
            <a:r>
              <a:rPr lang="en-IN" sz="3200" dirty="0"/>
              <a:t>of an already registered elector </a:t>
            </a:r>
            <a:r>
              <a:rPr lang="en-IN" sz="3200" dirty="0" smtClean="0"/>
              <a:t>replaced subsequently, should </a:t>
            </a:r>
            <a:r>
              <a:rPr lang="en-IN" sz="3200" dirty="0"/>
              <a:t>be listed in the 'correction' list and </a:t>
            </a:r>
            <a:r>
              <a:rPr lang="en-IN" sz="3200" dirty="0" smtClean="0"/>
              <a:t>retained therein</a:t>
            </a:r>
            <a:r>
              <a:rPr lang="en-IN" sz="3200" dirty="0"/>
              <a:t>. </a:t>
            </a:r>
            <a:r>
              <a:rPr lang="en-IN" sz="3200" dirty="0" smtClean="0"/>
              <a:t>In the reprinted mother roll</a:t>
            </a:r>
            <a:r>
              <a:rPr lang="en-IN" sz="3200" dirty="0"/>
              <a:t>, in the space provided for photograph, the words </a:t>
            </a:r>
            <a:r>
              <a:rPr lang="en-IN" sz="3200" b="1" dirty="0" smtClean="0"/>
              <a:t>“Photo </a:t>
            </a:r>
            <a:r>
              <a:rPr lang="en-IN" sz="3200" b="1" dirty="0"/>
              <a:t>as </a:t>
            </a:r>
            <a:r>
              <a:rPr lang="en-IN" sz="3200" b="1" dirty="0" smtClean="0"/>
              <a:t>in Correction </a:t>
            </a:r>
            <a:r>
              <a:rPr lang="en-IN" sz="3200" b="1" dirty="0"/>
              <a:t>List" </a:t>
            </a:r>
            <a:r>
              <a:rPr lang="en-IN" sz="3200" dirty="0"/>
              <a:t>in bold should be printed. </a:t>
            </a:r>
            <a:endParaRPr lang="en-US" sz="3200" dirty="0"/>
          </a:p>
        </p:txBody>
      </p:sp>
    </p:spTree>
    <p:extLst>
      <p:ext uri="{BB962C8B-B14F-4D97-AF65-F5344CB8AC3E}">
        <p14:creationId xmlns:p14="http://schemas.microsoft.com/office/powerpoint/2010/main" val="935668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334962"/>
          </a:xfrm>
        </p:spPr>
        <p:txBody>
          <a:bodyPr>
            <a:normAutofit fontScale="90000"/>
          </a:bodyPr>
          <a:lstStyle/>
          <a:p>
            <a:r>
              <a:rPr lang="en-IN" b="1" dirty="0"/>
              <a:t>Hosting of </a:t>
            </a:r>
            <a:r>
              <a:rPr lang="en-IN" b="1" dirty="0" smtClean="0"/>
              <a:t>Electoral </a:t>
            </a:r>
            <a:r>
              <a:rPr lang="en-IN" b="1" dirty="0"/>
              <a:t>R</a:t>
            </a:r>
            <a:r>
              <a:rPr lang="en-IN" b="1" dirty="0" smtClean="0"/>
              <a:t>olls </a:t>
            </a:r>
            <a:r>
              <a:rPr lang="en-IN" b="1" dirty="0"/>
              <a:t>on website</a:t>
            </a:r>
            <a:endParaRPr lang="en-IN" sz="2800" b="1" dirty="0"/>
          </a:p>
        </p:txBody>
      </p:sp>
      <p:sp>
        <p:nvSpPr>
          <p:cNvPr id="5" name="Rectangle 4"/>
          <p:cNvSpPr/>
          <p:nvPr/>
        </p:nvSpPr>
        <p:spPr>
          <a:xfrm>
            <a:off x="152400" y="1066800"/>
            <a:ext cx="8708571" cy="5539978"/>
          </a:xfrm>
          <a:prstGeom prst="rect">
            <a:avLst/>
          </a:prstGeom>
        </p:spPr>
        <p:txBody>
          <a:bodyPr wrap="square">
            <a:spAutoFit/>
          </a:bodyPr>
          <a:lstStyle/>
          <a:p>
            <a:pPr marL="457200" indent="-457200" algn="just">
              <a:buFont typeface="Wingdings" pitchFamily="2" charset="2"/>
              <a:buChar char="Ø"/>
            </a:pPr>
            <a:r>
              <a:rPr lang="en-IN" sz="2950" dirty="0"/>
              <a:t>O</a:t>
            </a:r>
            <a:r>
              <a:rPr lang="en-IN" sz="2950" dirty="0" smtClean="0"/>
              <a:t>nly </a:t>
            </a:r>
            <a:r>
              <a:rPr lang="en-IN" sz="2950" dirty="0"/>
              <a:t>image </a:t>
            </a:r>
            <a:r>
              <a:rPr lang="en-IN" sz="2950" dirty="0" err="1"/>
              <a:t>pdf</a:t>
            </a:r>
            <a:r>
              <a:rPr lang="en-IN" sz="2950" dirty="0"/>
              <a:t> (</a:t>
            </a:r>
            <a:r>
              <a:rPr lang="en-IN" sz="2950" dirty="0" smtClean="0"/>
              <a:t>non-editable) of </a:t>
            </a:r>
            <a:r>
              <a:rPr lang="en-IN" sz="2950" dirty="0"/>
              <a:t>electoral rolls, with only details and without photograph of electors, </a:t>
            </a:r>
            <a:r>
              <a:rPr lang="en-IN" sz="2950" dirty="0" smtClean="0"/>
              <a:t>are hosted on the </a:t>
            </a:r>
            <a:r>
              <a:rPr lang="en-IN" sz="2950" dirty="0" err="1"/>
              <a:t>CEOs'</a:t>
            </a:r>
            <a:r>
              <a:rPr lang="en-IN" sz="2950" dirty="0"/>
              <a:t> website </a:t>
            </a:r>
            <a:r>
              <a:rPr lang="en-IN" sz="2950" dirty="0" smtClean="0"/>
              <a:t>and </a:t>
            </a:r>
            <a:r>
              <a:rPr lang="en-IN" sz="2950" dirty="0"/>
              <a:t>the access to view such image PDF of electoral rolls </a:t>
            </a:r>
            <a:r>
              <a:rPr lang="en-IN" sz="2950" dirty="0" smtClean="0"/>
              <a:t>is strictly provided </a:t>
            </a:r>
            <a:r>
              <a:rPr lang="en-IN" sz="2950" dirty="0"/>
              <a:t>through CAPTCHA containing alphabet, numeral and special </a:t>
            </a:r>
            <a:r>
              <a:rPr lang="en-IN" sz="2950" dirty="0" smtClean="0"/>
              <a:t>character </a:t>
            </a:r>
            <a:r>
              <a:rPr lang="en-IN" sz="2950" dirty="0"/>
              <a:t>as per instruction of ECI </a:t>
            </a:r>
            <a:endParaRPr lang="en-IN" sz="2950" dirty="0" smtClean="0"/>
          </a:p>
          <a:p>
            <a:pPr marL="457200" indent="-457200" algn="just">
              <a:buFont typeface="Wingdings" pitchFamily="2" charset="2"/>
              <a:buChar char="Ø"/>
            </a:pPr>
            <a:r>
              <a:rPr lang="en-IN" sz="2950" dirty="0" smtClean="0"/>
              <a:t>Wherever </a:t>
            </a:r>
            <a:r>
              <a:rPr lang="en-IN" sz="2950" dirty="0"/>
              <a:t>soft copy of the electoral rolls (</a:t>
            </a:r>
            <a:r>
              <a:rPr lang="en-IN" sz="2950" dirty="0" smtClean="0"/>
              <a:t>draft / final</a:t>
            </a:r>
            <a:r>
              <a:rPr lang="en-IN" sz="2950" dirty="0"/>
              <a:t>) </a:t>
            </a:r>
            <a:r>
              <a:rPr lang="en-IN" sz="2950" dirty="0" smtClean="0"/>
              <a:t>is supplied </a:t>
            </a:r>
            <a:r>
              <a:rPr lang="en-IN" sz="2950" dirty="0"/>
              <a:t>to anyone under the provisions of law and in pursuance of the </a:t>
            </a:r>
            <a:r>
              <a:rPr lang="en-IN" sz="2950" dirty="0" smtClean="0"/>
              <a:t>Commission's instructions</a:t>
            </a:r>
            <a:r>
              <a:rPr lang="en-IN" sz="2950" dirty="0"/>
              <a:t>, such rolls should be in image PDF Format (non-editable) with only the details </a:t>
            </a:r>
            <a:r>
              <a:rPr lang="en-IN" sz="2950" dirty="0" smtClean="0"/>
              <a:t>and without </a:t>
            </a:r>
            <a:r>
              <a:rPr lang="en-IN" sz="2950" dirty="0"/>
              <a:t>the photographs of electors.</a:t>
            </a:r>
            <a:endParaRPr lang="en-US" sz="2950" dirty="0"/>
          </a:p>
        </p:txBody>
      </p:sp>
    </p:spTree>
    <p:extLst>
      <p:ext uri="{BB962C8B-B14F-4D97-AF65-F5344CB8AC3E}">
        <p14:creationId xmlns:p14="http://schemas.microsoft.com/office/powerpoint/2010/main" val="3640469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sz="4000" dirty="0"/>
              <a:t>Components of </a:t>
            </a:r>
            <a:r>
              <a:rPr lang="en-US" sz="4000" dirty="0" smtClean="0"/>
              <a:t>E-Roll for Poll</a:t>
            </a:r>
            <a:r>
              <a:rPr lang="en-IN" dirty="0" smtClean="0">
                <a:latin typeface="Calibri" panose="020F0502020204030204" pitchFamily="34" charset="0"/>
                <a:cs typeface="Times New Roman" panose="02020603050405020304" pitchFamily="18" charset="0"/>
              </a:rPr>
              <a:t/>
            </a:r>
            <a:br>
              <a:rPr lang="en-IN" dirty="0" smtClean="0">
                <a:latin typeface="Calibri" panose="020F0502020204030204" pitchFamily="34" charset="0"/>
                <a:cs typeface="Times New Roman" panose="02020603050405020304" pitchFamily="18" charset="0"/>
              </a:rPr>
            </a:br>
            <a:r>
              <a:rPr lang="en-US" sz="2200" dirty="0" smtClean="0"/>
              <a:t>Commission’s instruction no. </a:t>
            </a:r>
            <a:r>
              <a:rPr lang="en-IN" sz="2200" dirty="0" smtClean="0"/>
              <a:t>23/LET/ECI/FUNC/ERD/ER/2018-II </a:t>
            </a:r>
            <a:r>
              <a:rPr lang="en-IN" sz="2200" dirty="0"/>
              <a:t>Dt. 25</a:t>
            </a:r>
            <a:r>
              <a:rPr lang="en-IN" sz="2200" baseline="30000" dirty="0"/>
              <a:t>th</a:t>
            </a:r>
            <a:r>
              <a:rPr lang="en-IN" sz="2200" dirty="0"/>
              <a:t> September, 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5967819"/>
              </p:ext>
            </p:extLst>
          </p:nvPr>
        </p:nvGraphicFramePr>
        <p:xfrm>
          <a:off x="228600" y="1537855"/>
          <a:ext cx="8686800" cy="5165849"/>
        </p:xfrm>
        <a:graphic>
          <a:graphicData uri="http://schemas.openxmlformats.org/drawingml/2006/table">
            <a:tbl>
              <a:tblPr firstRow="1" firstCol="1" bandRow="1">
                <a:tableStyleId>{5C22544A-7EE6-4342-B048-85BDC9FD1C3A}</a:tableStyleId>
              </a:tblPr>
              <a:tblGrid>
                <a:gridCol w="3308731">
                  <a:extLst>
                    <a:ext uri="{9D8B030D-6E8A-4147-A177-3AD203B41FA5}">
                      <a16:colId xmlns:a16="http://schemas.microsoft.com/office/drawing/2014/main" xmlns="" val="20000"/>
                    </a:ext>
                  </a:extLst>
                </a:gridCol>
                <a:gridCol w="2913516">
                  <a:extLst>
                    <a:ext uri="{9D8B030D-6E8A-4147-A177-3AD203B41FA5}">
                      <a16:colId xmlns:a16="http://schemas.microsoft.com/office/drawing/2014/main" xmlns="" val="20001"/>
                    </a:ext>
                  </a:extLst>
                </a:gridCol>
                <a:gridCol w="2464553">
                  <a:extLst>
                    <a:ext uri="{9D8B030D-6E8A-4147-A177-3AD203B41FA5}">
                      <a16:colId xmlns:a16="http://schemas.microsoft.com/office/drawing/2014/main" xmlns="" val="20002"/>
                    </a:ext>
                  </a:extLst>
                </a:gridCol>
              </a:tblGrid>
              <a:tr h="457198">
                <a:tc>
                  <a:txBody>
                    <a:bodyPr/>
                    <a:lstStyle/>
                    <a:p>
                      <a:pPr algn="ctr">
                        <a:lnSpc>
                          <a:spcPct val="115000"/>
                        </a:lnSpc>
                        <a:spcAft>
                          <a:spcPts val="0"/>
                        </a:spcAft>
                      </a:pPr>
                      <a:r>
                        <a:rPr lang="en-US" sz="2200" dirty="0">
                          <a:effectLst/>
                        </a:rPr>
                        <a:t>Events</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en-US" sz="2200" dirty="0" smtClean="0">
                          <a:effectLst/>
                        </a:rPr>
                        <a:t>Timeframe of Publication</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en-US" sz="2200" dirty="0" smtClean="0">
                          <a:effectLst/>
                        </a:rPr>
                        <a:t>Components of E-Roll</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0"/>
                  </a:ext>
                </a:extLst>
              </a:tr>
              <a:tr h="1100065">
                <a:tc>
                  <a:txBody>
                    <a:bodyPr/>
                    <a:lstStyle/>
                    <a:p>
                      <a:pPr algn="l">
                        <a:lnSpc>
                          <a:spcPct val="115000"/>
                        </a:lnSpc>
                        <a:spcAft>
                          <a:spcPts val="0"/>
                        </a:spcAft>
                      </a:pPr>
                      <a:r>
                        <a:rPr lang="en-US" sz="2200" dirty="0" smtClean="0">
                          <a:effectLst/>
                        </a:rPr>
                        <a:t>Draft Publication </a:t>
                      </a:r>
                      <a:r>
                        <a:rPr lang="en-US" sz="2200" dirty="0">
                          <a:effectLst/>
                        </a:rPr>
                        <a:t>of Electoral Rolls</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en-US" sz="2200" dirty="0">
                          <a:effectLst/>
                        </a:rPr>
                        <a:t>On </a:t>
                      </a:r>
                      <a:r>
                        <a:rPr lang="en-US" sz="2200" dirty="0" smtClean="0">
                          <a:effectLst/>
                        </a:rPr>
                        <a:t>01.09.2018</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en-US" sz="2200" dirty="0" smtClean="0">
                          <a:effectLst/>
                        </a:rPr>
                        <a:t>Integrated Draft E-Roll (Mother Roll)</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1"/>
                  </a:ext>
                </a:extLst>
              </a:tr>
              <a:tr h="1282960">
                <a:tc>
                  <a:txBody>
                    <a:bodyPr/>
                    <a:lstStyle/>
                    <a:p>
                      <a:pPr algn="l">
                        <a:lnSpc>
                          <a:spcPct val="115000"/>
                        </a:lnSpc>
                        <a:spcAft>
                          <a:spcPts val="0"/>
                        </a:spcAft>
                      </a:pPr>
                      <a:r>
                        <a:rPr lang="en-US" sz="2200" dirty="0" smtClean="0">
                          <a:effectLst/>
                        </a:rPr>
                        <a:t>Final Publication of Electoral Rolls</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en-US" sz="2200" dirty="0" smtClean="0">
                          <a:effectLst/>
                        </a:rPr>
                        <a:t>On 04.01.2019</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en-US" sz="2200" dirty="0">
                          <a:effectLst/>
                        </a:rPr>
                        <a:t>Supplement </a:t>
                      </a:r>
                      <a:r>
                        <a:rPr lang="en-US" sz="2200" dirty="0" smtClean="0">
                          <a:effectLst/>
                        </a:rPr>
                        <a:t>1</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2"/>
                  </a:ext>
                </a:extLst>
              </a:tr>
              <a:tr h="1266003">
                <a:tc>
                  <a:txBody>
                    <a:bodyPr/>
                    <a:lstStyle/>
                    <a:p>
                      <a:r>
                        <a:rPr lang="en-IN" sz="2200" b="1" kern="1200" dirty="0" smtClean="0">
                          <a:solidFill>
                            <a:schemeClr val="lt1"/>
                          </a:solidFill>
                          <a:effectLst/>
                          <a:latin typeface="+mn-lt"/>
                          <a:ea typeface="+mn-ea"/>
                          <a:cs typeface="+mn-cs"/>
                        </a:rPr>
                        <a:t>Another supplement of continuous </a:t>
                      </a:r>
                      <a:r>
                        <a:rPr lang="en-IN" sz="2200" b="1" kern="1200" dirty="0" err="1" smtClean="0">
                          <a:solidFill>
                            <a:schemeClr val="lt1"/>
                          </a:solidFill>
                          <a:effectLst/>
                          <a:latin typeface="+mn-lt"/>
                          <a:ea typeface="+mn-ea"/>
                          <a:cs typeface="+mn-cs"/>
                        </a:rPr>
                        <a:t>updation</a:t>
                      </a:r>
                      <a:r>
                        <a:rPr lang="en-IN" sz="2200" b="1" kern="1200" dirty="0" smtClean="0">
                          <a:solidFill>
                            <a:schemeClr val="lt1"/>
                          </a:solidFill>
                          <a:effectLst/>
                          <a:latin typeface="+mn-lt"/>
                          <a:ea typeface="+mn-ea"/>
                          <a:cs typeface="+mn-cs"/>
                        </a:rPr>
                        <a:t> </a:t>
                      </a:r>
                      <a:r>
                        <a:rPr lang="en-IN" sz="2200" b="1" kern="1200" baseline="0" dirty="0" smtClean="0">
                          <a:solidFill>
                            <a:schemeClr val="lt1"/>
                          </a:solidFill>
                          <a:effectLst/>
                          <a:latin typeface="+mn-lt"/>
                          <a:ea typeface="+mn-ea"/>
                          <a:cs typeface="+mn-cs"/>
                        </a:rPr>
                        <a:t> </a:t>
                      </a:r>
                      <a:r>
                        <a:rPr lang="en-IN" sz="2200" b="1" kern="1200" dirty="0" smtClean="0">
                          <a:solidFill>
                            <a:schemeClr val="lt1"/>
                          </a:solidFill>
                          <a:effectLst/>
                          <a:latin typeface="+mn-lt"/>
                          <a:ea typeface="+mn-ea"/>
                          <a:cs typeface="+mn-cs"/>
                        </a:rPr>
                        <a:t>for the period between the final publication and last date of making nominations</a:t>
                      </a:r>
                      <a:endParaRPr lang="en-IN" sz="2200" b="1" kern="1200" dirty="0">
                        <a:solidFill>
                          <a:schemeClr val="lt1"/>
                        </a:solidFill>
                        <a:effectLst/>
                        <a:latin typeface="+mn-lt"/>
                        <a:ea typeface="+mn-ea"/>
                        <a:cs typeface="+mn-cs"/>
                      </a:endParaRPr>
                    </a:p>
                  </a:txBody>
                  <a:tcPr marL="51435" marR="51435" marT="0" marB="0"/>
                </a:tc>
                <a:tc>
                  <a:txBody>
                    <a:bodyPr/>
                    <a:lstStyle/>
                    <a:p>
                      <a:pPr algn="ctr">
                        <a:lnSpc>
                          <a:spcPct val="115000"/>
                        </a:lnSpc>
                        <a:spcAft>
                          <a:spcPts val="0"/>
                        </a:spcAft>
                      </a:pPr>
                      <a:r>
                        <a:rPr lang="en-US" sz="2200" dirty="0">
                          <a:effectLst/>
                        </a:rPr>
                        <a:t>After Last </a:t>
                      </a:r>
                      <a:r>
                        <a:rPr lang="en-US" sz="2200" dirty="0" smtClean="0">
                          <a:effectLst/>
                        </a:rPr>
                        <a:t>Date </a:t>
                      </a:r>
                      <a:r>
                        <a:rPr lang="en-US" sz="2200" dirty="0">
                          <a:effectLst/>
                        </a:rPr>
                        <a:t>of Filing </a:t>
                      </a:r>
                      <a:r>
                        <a:rPr lang="en-US" sz="2200" dirty="0" smtClean="0">
                          <a:effectLst/>
                        </a:rPr>
                        <a:t>of Nomination</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en-US" sz="2200" dirty="0" smtClean="0">
                          <a:effectLst/>
                        </a:rPr>
                        <a:t>Supplement 2</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090733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Preparation of working copy of Electoral Roll</a:t>
            </a:r>
            <a:endParaRPr lang="en-US" dirty="0"/>
          </a:p>
        </p:txBody>
      </p:sp>
      <p:sp>
        <p:nvSpPr>
          <p:cNvPr id="3" name="Content Placeholder 2"/>
          <p:cNvSpPr>
            <a:spLocks noGrp="1"/>
          </p:cNvSpPr>
          <p:nvPr>
            <p:ph idx="1"/>
          </p:nvPr>
        </p:nvSpPr>
        <p:spPr/>
        <p:txBody>
          <a:bodyPr>
            <a:normAutofit/>
          </a:bodyPr>
          <a:lstStyle/>
          <a:p>
            <a:r>
              <a:rPr lang="en-US" dirty="0" smtClean="0"/>
              <a:t>Ensure timely preparation of working copies.</a:t>
            </a:r>
          </a:p>
          <a:p>
            <a:pPr marL="0" indent="0">
              <a:buNone/>
            </a:pPr>
            <a:endParaRPr lang="en-US" dirty="0" smtClean="0"/>
          </a:p>
          <a:p>
            <a:r>
              <a:rPr lang="en-US" dirty="0" smtClean="0"/>
              <a:t>About 15 sets of rolls to be prepared-</a:t>
            </a:r>
          </a:p>
          <a:p>
            <a:pPr>
              <a:buNone/>
            </a:pPr>
            <a:r>
              <a:rPr lang="en-US" sz="2600" dirty="0" smtClean="0"/>
              <a:t>       For candidates of recognized political parties-one each</a:t>
            </a:r>
          </a:p>
          <a:p>
            <a:pPr>
              <a:buNone/>
            </a:pPr>
            <a:r>
              <a:rPr lang="en-US" sz="2600" dirty="0" smtClean="0"/>
              <a:t>       For polling party -4 sets</a:t>
            </a:r>
          </a:p>
          <a:p>
            <a:pPr>
              <a:buNone/>
            </a:pPr>
            <a:r>
              <a:rPr lang="en-US" sz="2600" dirty="0" smtClean="0"/>
              <a:t>       For safe custody of DEO/RO</a:t>
            </a:r>
          </a:p>
          <a:p>
            <a:pPr>
              <a:buNone/>
            </a:pPr>
            <a:r>
              <a:rPr lang="en-US" sz="2600" dirty="0" smtClean="0"/>
              <a:t>       For reserve </a:t>
            </a:r>
          </a:p>
          <a:p>
            <a:endParaRPr lang="en-US" sz="2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1" y="190501"/>
            <a:ext cx="8310634" cy="668739"/>
          </a:xfrm>
        </p:spPr>
        <p:txBody>
          <a:bodyPr>
            <a:normAutofit/>
          </a:bodyPr>
          <a:lstStyle/>
          <a:p>
            <a:pPr algn="ctr"/>
            <a:r>
              <a:rPr lang="en-US" sz="2400" b="1" dirty="0"/>
              <a:t>ELECTORAL ROLL</a:t>
            </a:r>
          </a:p>
        </p:txBody>
      </p:sp>
      <p:sp>
        <p:nvSpPr>
          <p:cNvPr id="3" name="Content Placeholder 2"/>
          <p:cNvSpPr>
            <a:spLocks noGrp="1"/>
          </p:cNvSpPr>
          <p:nvPr>
            <p:ph idx="1"/>
          </p:nvPr>
        </p:nvSpPr>
        <p:spPr>
          <a:xfrm>
            <a:off x="476251" y="745672"/>
            <a:ext cx="8281006" cy="5540829"/>
          </a:xfrm>
        </p:spPr>
        <p:txBody>
          <a:bodyPr>
            <a:normAutofit lnSpcReduction="10000"/>
          </a:bodyPr>
          <a:lstStyle/>
          <a:p>
            <a:pPr marL="0" indent="0">
              <a:buNone/>
            </a:pPr>
            <a:endParaRPr lang="en-IN" sz="1800" dirty="0"/>
          </a:p>
          <a:p>
            <a:pPr marL="0" indent="0">
              <a:buNone/>
            </a:pPr>
            <a:r>
              <a:rPr lang="en-IN" sz="2000" b="1" dirty="0">
                <a:solidFill>
                  <a:srgbClr val="0070C0"/>
                </a:solidFill>
              </a:rPr>
              <a:t>Sharing of Electoral Rolls before the Polls </a:t>
            </a:r>
          </a:p>
          <a:p>
            <a:pPr marL="0" indent="0">
              <a:buNone/>
            </a:pPr>
            <a:r>
              <a:rPr lang="en-IN" sz="2000" b="1" i="1" dirty="0">
                <a:solidFill>
                  <a:srgbClr val="7030A0"/>
                </a:solidFill>
              </a:rPr>
              <a:t>(ECI instruction No. </a:t>
            </a:r>
            <a:r>
              <a:rPr lang="en-IN" sz="2000" b="1" dirty="0">
                <a:solidFill>
                  <a:srgbClr val="7030A0"/>
                </a:solidFill>
              </a:rPr>
              <a:t>22/2/INST/ECI/FUNC/ERD/ER/2017 dated 10</a:t>
            </a:r>
            <a:r>
              <a:rPr lang="en-IN" sz="2000" b="1" baseline="30000" dirty="0">
                <a:solidFill>
                  <a:srgbClr val="7030A0"/>
                </a:solidFill>
              </a:rPr>
              <a:t>th</a:t>
            </a:r>
            <a:r>
              <a:rPr lang="en-IN" sz="2000" b="1" dirty="0">
                <a:solidFill>
                  <a:srgbClr val="7030A0"/>
                </a:solidFill>
              </a:rPr>
              <a:t>  January, 2017)</a:t>
            </a:r>
          </a:p>
          <a:p>
            <a:pPr marL="0" indent="0" algn="just">
              <a:buNone/>
            </a:pPr>
            <a:r>
              <a:rPr lang="en-IN" sz="2500" dirty="0"/>
              <a:t>The Commission has directed that Mother Roll shall also be printed </a:t>
            </a:r>
            <a:r>
              <a:rPr lang="en-IN" sz="2500" dirty="0" err="1"/>
              <a:t>alongwith</a:t>
            </a:r>
            <a:r>
              <a:rPr lang="en-IN" sz="2500" dirty="0"/>
              <a:t> all supplements using the software provided for the purpose, at the end of the period of continuous updating after the last date of nomination is over, so that there should be no need to make any corrections in the electoral roll by hand. A copy of this </a:t>
            </a:r>
            <a:r>
              <a:rPr lang="en-IN" sz="2300" dirty="0"/>
              <a:t>electoral roll with the Mother Roll and supplements printed by software</a:t>
            </a:r>
            <a:r>
              <a:rPr lang="en-IN" sz="2500" dirty="0"/>
              <a:t> shall be given </a:t>
            </a:r>
            <a:r>
              <a:rPr lang="en-IN" sz="2500" dirty="0">
                <a:solidFill>
                  <a:srgbClr val="FF0000"/>
                </a:solidFill>
              </a:rPr>
              <a:t>free of cost to contesting candidates of recognised political parties </a:t>
            </a:r>
            <a:r>
              <a:rPr lang="en-IN" sz="2500" dirty="0"/>
              <a:t>and will also be made available for sale by the ERO to other persons. The same copy shall also be used for preparation of the Marked copy of electoral rolls to be used in polls.</a:t>
            </a:r>
          </a:p>
        </p:txBody>
      </p:sp>
    </p:spTree>
    <p:extLst>
      <p:ext uri="{BB962C8B-B14F-4D97-AF65-F5344CB8AC3E}">
        <p14:creationId xmlns:p14="http://schemas.microsoft.com/office/powerpoint/2010/main" val="2869079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05800" cy="6248400"/>
          </a:xfrm>
        </p:spPr>
        <p:txBody>
          <a:bodyPr>
            <a:normAutofit fontScale="25000" lnSpcReduction="20000"/>
          </a:bodyPr>
          <a:lstStyle/>
          <a:p>
            <a:pPr>
              <a:buNone/>
            </a:pPr>
            <a:r>
              <a:rPr lang="en-IN" sz="11200" dirty="0">
                <a:solidFill>
                  <a:srgbClr val="C00000"/>
                </a:solidFill>
              </a:rPr>
              <a:t>Work at ERO Level -</a:t>
            </a:r>
            <a:endParaRPr lang="en-US" sz="11200" dirty="0">
              <a:solidFill>
                <a:srgbClr val="C00000"/>
              </a:solidFill>
            </a:endParaRPr>
          </a:p>
          <a:p>
            <a:pPr algn="just">
              <a:lnSpc>
                <a:spcPct val="120000"/>
              </a:lnSpc>
              <a:buNone/>
            </a:pPr>
            <a:r>
              <a:rPr lang="en-IN" sz="8000" dirty="0" smtClean="0"/>
              <a:t>     To </a:t>
            </a:r>
            <a:r>
              <a:rPr lang="en-IN" sz="8000" dirty="0"/>
              <a:t>ensure that electoral roll supplied to candidates and the copy set apart </a:t>
            </a:r>
            <a:r>
              <a:rPr lang="en-IN" sz="8000" dirty="0" smtClean="0"/>
              <a:t>for markings </a:t>
            </a:r>
            <a:r>
              <a:rPr lang="en-IN" sz="8000" dirty="0"/>
              <a:t>(for use in conduct of poll) are identical, the Commission has directed that Mother roll shall again be printed along </a:t>
            </a:r>
            <a:r>
              <a:rPr lang="en-IN" sz="8000" dirty="0" smtClean="0"/>
              <a:t>with the supplements 1 &amp; 2. </a:t>
            </a:r>
            <a:endParaRPr lang="en-IN" sz="8000" dirty="0"/>
          </a:p>
          <a:p>
            <a:pPr>
              <a:lnSpc>
                <a:spcPct val="120000"/>
              </a:lnSpc>
              <a:buNone/>
            </a:pPr>
            <a:endParaRPr lang="en-US" sz="5600" dirty="0"/>
          </a:p>
          <a:p>
            <a:pPr marL="571500" indent="-571500" algn="just">
              <a:lnSpc>
                <a:spcPct val="120000"/>
              </a:lnSpc>
              <a:buAutoNum type="romanLcParenBoth"/>
            </a:pPr>
            <a:r>
              <a:rPr lang="en-IN" sz="8000" dirty="0"/>
              <a:t>One integrated draft roll  (reprinted at the time of publication) one supplement of final publication and another supplement of continuous </a:t>
            </a:r>
            <a:r>
              <a:rPr lang="en-IN" sz="8000" dirty="0" err="1"/>
              <a:t>updation</a:t>
            </a:r>
            <a:r>
              <a:rPr lang="en-IN" sz="8000" dirty="0"/>
              <a:t>.</a:t>
            </a:r>
          </a:p>
          <a:p>
            <a:pPr marL="571500" indent="-571500" algn="just">
              <a:lnSpc>
                <a:spcPct val="120000"/>
              </a:lnSpc>
              <a:buNone/>
            </a:pPr>
            <a:endParaRPr lang="en-US" sz="4400" dirty="0"/>
          </a:p>
          <a:p>
            <a:pPr marL="571500" indent="-571500" algn="just">
              <a:lnSpc>
                <a:spcPct val="120000"/>
              </a:lnSpc>
              <a:buAutoNum type="romanLcParenBoth" startAt="2"/>
            </a:pPr>
            <a:r>
              <a:rPr lang="en-IN" sz="8000" dirty="0"/>
              <a:t>The basic mother roll (integrated draft roll) shall remain same as     </a:t>
            </a:r>
            <a:r>
              <a:rPr lang="en-IN" sz="8000" dirty="0" smtClean="0"/>
              <a:t>           </a:t>
            </a:r>
            <a:r>
              <a:rPr lang="en-IN" sz="8000" dirty="0"/>
              <a:t>was published in draft except in following 4 manners :-</a:t>
            </a:r>
            <a:endParaRPr lang="en-US" sz="8000" dirty="0"/>
          </a:p>
          <a:p>
            <a:pPr algn="just">
              <a:lnSpc>
                <a:spcPct val="120000"/>
              </a:lnSpc>
              <a:buNone/>
            </a:pPr>
            <a:endParaRPr lang="en-IN" sz="3600" dirty="0"/>
          </a:p>
          <a:p>
            <a:pPr algn="just">
              <a:lnSpc>
                <a:spcPct val="120000"/>
              </a:lnSpc>
            </a:pPr>
            <a:r>
              <a:rPr lang="en-IN" sz="8000" dirty="0"/>
              <a:t>The word "D E L E T E D" to be superimposed diagonally (computer generated) on the elector detail box to indicate that the entry has been deleted in the Supplement. In the Supplement, the alphabets, 'E'  'S' 'Q' 'R' or 'M' shall be pre fixed against Sr. No. of each deleted entry to denote the reason for deletion. .  </a:t>
            </a:r>
            <a:r>
              <a:rPr lang="en-IN" sz="8000" b="1" dirty="0"/>
              <a:t>(E  =  Expired,  S  =  Shifted,  R  =  Repeated,  Q  = Disqualified, M = Missing).</a:t>
            </a:r>
            <a:endParaRPr lang="en-US" sz="8000" b="1" dirty="0"/>
          </a:p>
          <a:p>
            <a:pPr algn="just"/>
            <a:endParaRPr lang="en-US" sz="2900" dirty="0"/>
          </a:p>
          <a:p>
            <a:pPr>
              <a:buNone/>
            </a:pPr>
            <a:endParaRPr lang="en-US" sz="29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82000" cy="6096000"/>
          </a:xfrm>
        </p:spPr>
        <p:txBody>
          <a:bodyPr>
            <a:normAutofit/>
          </a:bodyPr>
          <a:lstStyle/>
          <a:p>
            <a:pPr algn="just"/>
            <a:r>
              <a:rPr lang="en-IN" sz="2600" dirty="0"/>
              <a:t>A hash (#) sign shall be prefixed before Sr. No. of the entry corrected to indicate  that  the  entry  has  been  corrected  in  the  supplement  but  </a:t>
            </a:r>
            <a:r>
              <a:rPr lang="en-IN" sz="2600" dirty="0" smtClean="0"/>
              <a:t>no correction </a:t>
            </a:r>
            <a:r>
              <a:rPr lang="en-IN" sz="2600" dirty="0"/>
              <a:t>actually should be carried out in the draft (mother) roll.</a:t>
            </a:r>
            <a:endParaRPr lang="en-US" sz="2600" dirty="0"/>
          </a:p>
          <a:p>
            <a:pPr algn="just"/>
            <a:r>
              <a:rPr lang="en-IN" sz="2600" dirty="0" smtClean="0"/>
              <a:t> </a:t>
            </a:r>
            <a:r>
              <a:rPr lang="en-IN" sz="2600" dirty="0"/>
              <a:t>Photographs of electors corrected in the supplement will not be </a:t>
            </a:r>
            <a:r>
              <a:rPr lang="en-IN" sz="2600" dirty="0" smtClean="0"/>
              <a:t>added/changed/corrected</a:t>
            </a:r>
            <a:r>
              <a:rPr lang="en-IN" sz="2600" dirty="0"/>
              <a:t>. </a:t>
            </a:r>
            <a:endParaRPr lang="en-IN" sz="2600" dirty="0" smtClean="0"/>
          </a:p>
          <a:p>
            <a:pPr algn="just"/>
            <a:r>
              <a:rPr lang="en-IN" sz="2600" dirty="0" smtClean="0"/>
              <a:t>However</a:t>
            </a:r>
            <a:r>
              <a:rPr lang="en-IN" sz="2600" dirty="0"/>
              <a:t>, in the space provided for photograph, the words </a:t>
            </a:r>
            <a:r>
              <a:rPr lang="en-IN" sz="2600" b="1" dirty="0"/>
              <a:t>"Photo as in Correction List" </a:t>
            </a:r>
            <a:r>
              <a:rPr lang="en-IN" sz="2600" dirty="0"/>
              <a:t>in bold should be printed. </a:t>
            </a:r>
            <a:endParaRPr lang="en-IN" sz="2400" dirty="0" smtClean="0"/>
          </a:p>
          <a:p>
            <a:pPr algn="just"/>
            <a:r>
              <a:rPr lang="en-IN" sz="2400" dirty="0"/>
              <a:t>Where the photo in draft roll is wrong and correct photo is not captured before final publication in such case </a:t>
            </a:r>
            <a:r>
              <a:rPr lang="en-IN" sz="2400" b="1" dirty="0"/>
              <a:t>"photo deleted"</a:t>
            </a:r>
            <a:r>
              <a:rPr lang="en-IN" sz="2400" dirty="0"/>
              <a:t> </a:t>
            </a:r>
            <a:r>
              <a:rPr lang="en-US" sz="2400" dirty="0"/>
              <a:t>may be imprinted on the wrong photo </a:t>
            </a:r>
            <a:r>
              <a:rPr lang="en-IN" sz="2400" dirty="0"/>
              <a:t>in </a:t>
            </a:r>
            <a:r>
              <a:rPr lang="en-IN" sz="2400" dirty="0" smtClean="0"/>
              <a:t>the  mother </a:t>
            </a:r>
            <a:r>
              <a:rPr lang="en-IN" sz="2400" dirty="0"/>
              <a:t>roll and a # sign affixed to indicate the change in </a:t>
            </a:r>
            <a:r>
              <a:rPr lang="en-IN" sz="2400" dirty="0" err="1" smtClean="0"/>
              <a:t>Suppplement</a:t>
            </a:r>
            <a:r>
              <a:rPr lang="en-IN" sz="2400" dirty="0" smtClean="0"/>
              <a:t>.</a:t>
            </a:r>
            <a:endParaRPr lang="en-IN" sz="2400" dirty="0"/>
          </a:p>
          <a:p>
            <a:pPr algn="just"/>
            <a:endParaRPr lang="en-IN" sz="2600" dirty="0" smtClean="0"/>
          </a:p>
          <a:p>
            <a:pPr algn="just"/>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gn="just"/>
            <a:r>
              <a:rPr lang="en-IN" sz="2800" dirty="0" smtClean="0"/>
              <a:t>ERO </a:t>
            </a:r>
            <a:r>
              <a:rPr lang="en-IN" sz="2800" dirty="0"/>
              <a:t>shall supply one authenticated copy of complete roll </a:t>
            </a:r>
            <a:r>
              <a:rPr lang="en-IN" sz="2800" dirty="0" smtClean="0"/>
              <a:t>along with </a:t>
            </a:r>
            <a:r>
              <a:rPr lang="en-IN" sz="2800" dirty="0"/>
              <a:t>PDF version to the DEO and the RO in a sealed cover</a:t>
            </a:r>
            <a:r>
              <a:rPr lang="en-IN" sz="2800" dirty="0" smtClean="0"/>
              <a:t>.</a:t>
            </a:r>
          </a:p>
          <a:p>
            <a:r>
              <a:rPr lang="en-IN" sz="2800" dirty="0"/>
              <a:t>ERO shall give a few more copies and a CD of the roll in a printable form to </a:t>
            </a:r>
            <a:r>
              <a:rPr lang="en-IN" sz="2800" dirty="0" smtClean="0"/>
              <a:t>the DEO/RO </a:t>
            </a:r>
            <a:r>
              <a:rPr lang="en-IN" sz="2800" dirty="0"/>
              <a:t>for making copies required for use in election.</a:t>
            </a:r>
            <a:endParaRPr lang="en-US" sz="2800" dirty="0"/>
          </a:p>
          <a:p>
            <a:pPr algn="just"/>
            <a:endParaRPr lang="en-US" dirty="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6248400"/>
          </a:xfrm>
        </p:spPr>
        <p:txBody>
          <a:bodyPr>
            <a:noAutofit/>
          </a:bodyPr>
          <a:lstStyle/>
          <a:p>
            <a:pPr algn="just">
              <a:buNone/>
            </a:pPr>
            <a:r>
              <a:rPr lang="en-IN" sz="2800" dirty="0">
                <a:solidFill>
                  <a:srgbClr val="C00000"/>
                </a:solidFill>
              </a:rPr>
              <a:t>At </a:t>
            </a:r>
            <a:r>
              <a:rPr lang="en-IN" sz="2800" dirty="0" smtClean="0">
                <a:solidFill>
                  <a:srgbClr val="C00000"/>
                </a:solidFill>
              </a:rPr>
              <a:t>RO Level </a:t>
            </a:r>
            <a:r>
              <a:rPr lang="en-IN" sz="2800" dirty="0">
                <a:solidFill>
                  <a:srgbClr val="C00000"/>
                </a:solidFill>
              </a:rPr>
              <a:t>-</a:t>
            </a:r>
            <a:endParaRPr lang="en-US" sz="2800" dirty="0">
              <a:solidFill>
                <a:srgbClr val="C00000"/>
              </a:solidFill>
            </a:endParaRPr>
          </a:p>
          <a:p>
            <a:r>
              <a:rPr lang="en-IN" sz="2800" dirty="0" smtClean="0"/>
              <a:t>RO </a:t>
            </a:r>
            <a:r>
              <a:rPr lang="en-IN" sz="2800" dirty="0"/>
              <a:t>to reflect all the deletions and corrections, if any, appearing in Supplements.</a:t>
            </a:r>
            <a:endParaRPr lang="en-US" sz="2800" dirty="0"/>
          </a:p>
          <a:p>
            <a:pPr algn="just"/>
            <a:r>
              <a:rPr lang="en-IN" sz="2800" dirty="0" smtClean="0"/>
              <a:t>At </a:t>
            </a:r>
            <a:r>
              <a:rPr lang="en-IN" sz="2800" dirty="0"/>
              <a:t>Supplement 1 stage (of final publication) the roll is computer generated and all deletions/corrections are software generated.</a:t>
            </a:r>
            <a:endParaRPr lang="en-US" sz="2800" dirty="0"/>
          </a:p>
          <a:p>
            <a:pPr algn="just"/>
            <a:r>
              <a:rPr lang="en-IN" sz="2800" dirty="0" smtClean="0"/>
              <a:t> </a:t>
            </a:r>
            <a:r>
              <a:rPr lang="en-IN" sz="2800" dirty="0"/>
              <a:t>At Supplement </a:t>
            </a:r>
            <a:r>
              <a:rPr lang="en-IN" sz="2800" dirty="0" smtClean="0"/>
              <a:t>2 </a:t>
            </a:r>
            <a:r>
              <a:rPr lang="en-IN" sz="2800" dirty="0"/>
              <a:t>stage </a:t>
            </a:r>
            <a:r>
              <a:rPr lang="en-IN" sz="2800" dirty="0" smtClean="0"/>
              <a:t>also (for </a:t>
            </a:r>
            <a:r>
              <a:rPr lang="en-IN" sz="2800" dirty="0"/>
              <a:t>the period between the final publication and last date of making </a:t>
            </a:r>
            <a:r>
              <a:rPr lang="en-IN" sz="2800" dirty="0" smtClean="0"/>
              <a:t>nominations) </a:t>
            </a:r>
            <a:r>
              <a:rPr lang="en-IN" sz="2800" dirty="0"/>
              <a:t>the roll is computer generated and all deletions/corrections are software generated</a:t>
            </a:r>
            <a:r>
              <a:rPr lang="en-IN" sz="2800" dirty="0" smtClean="0"/>
              <a:t>.</a:t>
            </a:r>
          </a:p>
          <a:p>
            <a:pPr algn="just"/>
            <a:r>
              <a:rPr lang="en-IN" sz="2800" dirty="0"/>
              <a:t> The officials entrusted to </a:t>
            </a:r>
            <a:r>
              <a:rPr lang="en-IN" sz="2800" dirty="0" smtClean="0"/>
              <a:t>verify </a:t>
            </a:r>
            <a:r>
              <a:rPr lang="en-IN" sz="2800" dirty="0"/>
              <a:t>the deletions/corrections of supplements should put his signatures on each page of part of the roll.</a:t>
            </a:r>
            <a:endParaRPr lang="en-US" sz="2800" dirty="0"/>
          </a:p>
          <a:p>
            <a:pPr algn="just"/>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92599116"/>
              </p:ext>
            </p:extLst>
          </p:nvPr>
        </p:nvGraphicFramePr>
        <p:xfrm>
          <a:off x="228599" y="228602"/>
          <a:ext cx="8610600" cy="6538003"/>
        </p:xfrm>
        <a:graphic>
          <a:graphicData uri="http://schemas.openxmlformats.org/drawingml/2006/table">
            <a:tbl>
              <a:tblPr>
                <a:tableStyleId>{5C22544A-7EE6-4342-B048-85BDC9FD1C3A}</a:tableStyleId>
              </a:tblPr>
              <a:tblGrid>
                <a:gridCol w="1216509">
                  <a:extLst>
                    <a:ext uri="{9D8B030D-6E8A-4147-A177-3AD203B41FA5}">
                      <a16:colId xmlns:a16="http://schemas.microsoft.com/office/drawing/2014/main" xmlns="" val="1105605093"/>
                    </a:ext>
                  </a:extLst>
                </a:gridCol>
                <a:gridCol w="1995834">
                  <a:extLst>
                    <a:ext uri="{9D8B030D-6E8A-4147-A177-3AD203B41FA5}">
                      <a16:colId xmlns:a16="http://schemas.microsoft.com/office/drawing/2014/main" xmlns="" val="4005188948"/>
                    </a:ext>
                  </a:extLst>
                </a:gridCol>
                <a:gridCol w="5398257">
                  <a:extLst>
                    <a:ext uri="{9D8B030D-6E8A-4147-A177-3AD203B41FA5}">
                      <a16:colId xmlns:a16="http://schemas.microsoft.com/office/drawing/2014/main" xmlns="" val="3514955336"/>
                    </a:ext>
                  </a:extLst>
                </a:gridCol>
              </a:tblGrid>
              <a:tr h="1019274">
                <a:tc gridSpan="3">
                  <a:txBody>
                    <a:bodyPr/>
                    <a:lstStyle/>
                    <a:p>
                      <a:pPr algn="ctr" fontAlgn="ctr"/>
                      <a:r>
                        <a:rPr lang="en-US" sz="3200" u="none" strike="noStrike" dirty="0">
                          <a:effectLst/>
                        </a:rPr>
                        <a:t>SRER 2019: Calendar of Activities for preparation of Final E-Roll and EPICs </a:t>
                      </a:r>
                      <a:endParaRPr lang="en-US" sz="3200" b="1" i="0" u="none" strike="noStrike" dirty="0">
                        <a:solidFill>
                          <a:srgbClr val="000000"/>
                        </a:solidFill>
                        <a:effectLst/>
                        <a:latin typeface="Calibri" panose="020F0502020204030204" pitchFamily="34" charset="0"/>
                      </a:endParaRPr>
                    </a:p>
                  </a:txBody>
                  <a:tcPr marL="8062" marR="8062" marT="8062"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431551739"/>
                  </a:ext>
                </a:extLst>
              </a:tr>
              <a:tr h="658382">
                <a:tc>
                  <a:txBody>
                    <a:bodyPr/>
                    <a:lstStyle/>
                    <a:p>
                      <a:pPr algn="ctr" fontAlgn="ctr"/>
                      <a:r>
                        <a:rPr lang="en-US" sz="2000" b="1" u="none" strike="noStrike" dirty="0">
                          <a:effectLst/>
                        </a:rPr>
                        <a:t>Milestones</a:t>
                      </a:r>
                      <a:endParaRPr lang="en-US" sz="2000" b="1" i="0" u="none" strike="noStrike" dirty="0">
                        <a:solidFill>
                          <a:srgbClr val="000000"/>
                        </a:solidFill>
                        <a:effectLst/>
                        <a:latin typeface="Calibri" panose="020F0502020204030204" pitchFamily="34" charset="0"/>
                      </a:endParaRPr>
                    </a:p>
                  </a:txBody>
                  <a:tcPr marL="8062" marR="8062" marT="8062" marB="0" anchor="ctr"/>
                </a:tc>
                <a:tc>
                  <a:txBody>
                    <a:bodyPr/>
                    <a:lstStyle/>
                    <a:p>
                      <a:pPr algn="ctr" fontAlgn="ctr"/>
                      <a:r>
                        <a:rPr lang="en-US" sz="2000" b="1" u="none" strike="noStrike">
                          <a:effectLst/>
                        </a:rPr>
                        <a:t>Timeframe</a:t>
                      </a:r>
                      <a:endParaRPr lang="en-US" sz="2000" b="1" i="0" u="none" strike="noStrike">
                        <a:solidFill>
                          <a:srgbClr val="000000"/>
                        </a:solidFill>
                        <a:effectLst/>
                        <a:latin typeface="Calibri" panose="020F0502020204030204" pitchFamily="34" charset="0"/>
                      </a:endParaRPr>
                    </a:p>
                  </a:txBody>
                  <a:tcPr marL="8062" marR="8062" marT="8062" marB="0" anchor="ctr"/>
                </a:tc>
                <a:tc>
                  <a:txBody>
                    <a:bodyPr/>
                    <a:lstStyle/>
                    <a:p>
                      <a:pPr algn="ctr" fontAlgn="ctr"/>
                      <a:r>
                        <a:rPr lang="en-US" sz="2000" b="1" u="none" strike="noStrike" dirty="0">
                          <a:effectLst/>
                        </a:rPr>
                        <a:t>Activities</a:t>
                      </a:r>
                      <a:endParaRPr lang="en-US" sz="2000" b="1" i="0" u="none" strike="noStrike" dirty="0">
                        <a:solidFill>
                          <a:srgbClr val="000000"/>
                        </a:solidFill>
                        <a:effectLst/>
                        <a:latin typeface="Calibri" panose="020F0502020204030204" pitchFamily="34" charset="0"/>
                      </a:endParaRPr>
                    </a:p>
                  </a:txBody>
                  <a:tcPr marL="8062" marR="8062" marT="8062" marB="0" anchor="ctr"/>
                </a:tc>
                <a:extLst>
                  <a:ext uri="{0D108BD9-81ED-4DB2-BD59-A6C34878D82A}">
                    <a16:rowId xmlns:a16="http://schemas.microsoft.com/office/drawing/2014/main" xmlns="" val="2084168143"/>
                  </a:ext>
                </a:extLst>
              </a:tr>
              <a:tr h="956091">
                <a:tc>
                  <a:txBody>
                    <a:bodyPr/>
                    <a:lstStyle/>
                    <a:p>
                      <a:pPr algn="ctr" fontAlgn="ctr"/>
                      <a:r>
                        <a:rPr lang="en-US" sz="2000" b="1" u="none" strike="noStrike">
                          <a:effectLst/>
                        </a:rPr>
                        <a:t>1</a:t>
                      </a:r>
                      <a:endParaRPr lang="en-US" sz="2000" b="1" i="0" u="none" strike="noStrike">
                        <a:solidFill>
                          <a:srgbClr val="000000"/>
                        </a:solidFill>
                        <a:effectLst/>
                        <a:latin typeface="Calibri" panose="020F0502020204030204" pitchFamily="34" charset="0"/>
                      </a:endParaRPr>
                    </a:p>
                  </a:txBody>
                  <a:tcPr marL="8062" marR="8062" marT="8062" marB="0" anchor="ctr"/>
                </a:tc>
                <a:tc>
                  <a:txBody>
                    <a:bodyPr/>
                    <a:lstStyle/>
                    <a:p>
                      <a:pPr algn="ctr" fontAlgn="ctr"/>
                      <a:r>
                        <a:rPr lang="en-US" sz="2000" b="1" u="none" strike="noStrike">
                          <a:effectLst/>
                        </a:rPr>
                        <a:t>By  07/11/2018</a:t>
                      </a:r>
                      <a:endParaRPr lang="en-US" sz="2000" b="1" i="0" u="none" strike="noStrike">
                        <a:solidFill>
                          <a:srgbClr val="000000"/>
                        </a:solidFill>
                        <a:effectLst/>
                        <a:latin typeface="Calibri" panose="020F0502020204030204" pitchFamily="34" charset="0"/>
                      </a:endParaRPr>
                    </a:p>
                  </a:txBody>
                  <a:tcPr marL="8062" marR="8062" marT="8062" marB="0" anchor="ctr"/>
                </a:tc>
                <a:tc>
                  <a:txBody>
                    <a:bodyPr/>
                    <a:lstStyle/>
                    <a:p>
                      <a:pPr algn="just" fontAlgn="ctr"/>
                      <a:r>
                        <a:rPr lang="en-US" sz="2000" b="1" u="none" strike="noStrike" dirty="0">
                          <a:effectLst/>
                        </a:rPr>
                        <a:t>Data Entry - of Form 6, 6A, 7, 8 &amp; 8A and </a:t>
                      </a:r>
                      <a:r>
                        <a:rPr lang="en-US" sz="2000" b="1" u="none" strike="noStrike" dirty="0" err="1">
                          <a:effectLst/>
                        </a:rPr>
                        <a:t>suo</a:t>
                      </a:r>
                      <a:r>
                        <a:rPr lang="en-US" sz="2000" b="1" u="none" strike="noStrike" dirty="0">
                          <a:effectLst/>
                        </a:rPr>
                        <a:t>-moto cases, Assignment of Parts and BLO Checklist generation.</a:t>
                      </a:r>
                      <a:endParaRPr lang="en-US" sz="2000" b="1" i="0" u="none" strike="noStrike" dirty="0">
                        <a:solidFill>
                          <a:srgbClr val="000000"/>
                        </a:solidFill>
                        <a:effectLst/>
                        <a:latin typeface="Cambria" panose="02040503050406030204" pitchFamily="18" charset="0"/>
                      </a:endParaRPr>
                    </a:p>
                  </a:txBody>
                  <a:tcPr marL="8062" marR="8062" marT="8062" marB="0" anchor="ctr"/>
                </a:tc>
                <a:extLst>
                  <a:ext uri="{0D108BD9-81ED-4DB2-BD59-A6C34878D82A}">
                    <a16:rowId xmlns:a16="http://schemas.microsoft.com/office/drawing/2014/main" xmlns="" val="3841792872"/>
                  </a:ext>
                </a:extLst>
              </a:tr>
              <a:tr h="513814">
                <a:tc gridSpan="3">
                  <a:txBody>
                    <a:bodyPr/>
                    <a:lstStyle/>
                    <a:p>
                      <a:pPr algn="ctr" fontAlgn="ctr"/>
                      <a:r>
                        <a:rPr lang="en-US" sz="3200" b="1" u="none" strike="noStrike" dirty="0">
                          <a:effectLst/>
                        </a:rPr>
                        <a:t> </a:t>
                      </a:r>
                      <a:endParaRPr lang="en-US" sz="3200" b="1" i="0" u="none" strike="noStrike" dirty="0">
                        <a:solidFill>
                          <a:srgbClr val="000000"/>
                        </a:solidFill>
                        <a:effectLst/>
                        <a:latin typeface="Calibri" panose="020F0502020204030204" pitchFamily="34" charset="0"/>
                      </a:endParaRPr>
                    </a:p>
                  </a:txBody>
                  <a:tcPr marL="8062" marR="8062" marT="8062"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702604557"/>
                  </a:ext>
                </a:extLst>
              </a:tr>
              <a:tr h="956091">
                <a:tc>
                  <a:txBody>
                    <a:bodyPr/>
                    <a:lstStyle/>
                    <a:p>
                      <a:pPr algn="ctr" fontAlgn="ctr"/>
                      <a:r>
                        <a:rPr lang="en-US" sz="2000" b="1" u="none" strike="noStrike">
                          <a:effectLst/>
                        </a:rPr>
                        <a:t>2</a:t>
                      </a:r>
                      <a:endParaRPr lang="en-US" sz="2000" b="1" i="0" u="none" strike="noStrike">
                        <a:solidFill>
                          <a:srgbClr val="000000"/>
                        </a:solidFill>
                        <a:effectLst/>
                        <a:latin typeface="Calibri" panose="020F0502020204030204" pitchFamily="34" charset="0"/>
                      </a:endParaRPr>
                    </a:p>
                  </a:txBody>
                  <a:tcPr marL="8062" marR="8062" marT="8062" marB="0" anchor="ctr"/>
                </a:tc>
                <a:tc>
                  <a:txBody>
                    <a:bodyPr/>
                    <a:lstStyle/>
                    <a:p>
                      <a:pPr algn="ctr" fontAlgn="ctr"/>
                      <a:r>
                        <a:rPr lang="en-US" sz="2000" b="1" u="none" strike="noStrike">
                          <a:effectLst/>
                        </a:rPr>
                        <a:t>By 10/11/2018</a:t>
                      </a:r>
                      <a:endParaRPr lang="en-US" sz="2000" b="1" i="0" u="none" strike="noStrike">
                        <a:solidFill>
                          <a:srgbClr val="000000"/>
                        </a:solidFill>
                        <a:effectLst/>
                        <a:latin typeface="Calibri" panose="020F0502020204030204" pitchFamily="34" charset="0"/>
                      </a:endParaRPr>
                    </a:p>
                  </a:txBody>
                  <a:tcPr marL="8062" marR="8062" marT="8062" marB="0" anchor="ctr"/>
                </a:tc>
                <a:tc>
                  <a:txBody>
                    <a:bodyPr/>
                    <a:lstStyle/>
                    <a:p>
                      <a:pPr algn="just" fontAlgn="ctr"/>
                      <a:r>
                        <a:rPr lang="en-US" sz="2000" b="1" u="none" strike="noStrike" dirty="0">
                          <a:effectLst/>
                        </a:rPr>
                        <a:t>Field Verification of BLO Checklist by BLOs and authentication of checklist by BLO and applicants.</a:t>
                      </a:r>
                      <a:endParaRPr lang="en-US" sz="2000" b="1" i="0" u="none" strike="noStrike" dirty="0">
                        <a:solidFill>
                          <a:srgbClr val="000000"/>
                        </a:solidFill>
                        <a:effectLst/>
                        <a:latin typeface="Cambria" panose="02040503050406030204" pitchFamily="18" charset="0"/>
                      </a:endParaRPr>
                    </a:p>
                  </a:txBody>
                  <a:tcPr marL="8062" marR="8062" marT="8062" marB="0" anchor="ctr"/>
                </a:tc>
                <a:extLst>
                  <a:ext uri="{0D108BD9-81ED-4DB2-BD59-A6C34878D82A}">
                    <a16:rowId xmlns:a16="http://schemas.microsoft.com/office/drawing/2014/main" xmlns="" val="4162529417"/>
                  </a:ext>
                </a:extLst>
              </a:tr>
              <a:tr h="324267">
                <a:tc>
                  <a:txBody>
                    <a:bodyPr/>
                    <a:lstStyle/>
                    <a:p>
                      <a:pPr algn="ctr" fontAlgn="ctr"/>
                      <a:r>
                        <a:rPr lang="en-US" sz="2000" b="1" u="none" strike="noStrike">
                          <a:effectLst/>
                        </a:rPr>
                        <a:t> </a:t>
                      </a:r>
                      <a:endParaRPr lang="en-US" sz="2000" b="1" i="0" u="none" strike="noStrike">
                        <a:solidFill>
                          <a:srgbClr val="000000"/>
                        </a:solidFill>
                        <a:effectLst/>
                        <a:latin typeface="Calibri" panose="020F0502020204030204" pitchFamily="34" charset="0"/>
                      </a:endParaRPr>
                    </a:p>
                  </a:txBody>
                  <a:tcPr marL="8062" marR="8062" marT="8062" marB="0" anchor="ctr"/>
                </a:tc>
                <a:tc>
                  <a:txBody>
                    <a:bodyPr/>
                    <a:lstStyle/>
                    <a:p>
                      <a:pPr algn="ctr" fontAlgn="ctr"/>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8062" marR="8062" marT="8062" marB="0" anchor="ctr"/>
                </a:tc>
                <a:tc>
                  <a:txBody>
                    <a:bodyPr/>
                    <a:lstStyle/>
                    <a:p>
                      <a:pPr algn="just" fontAlgn="ctr"/>
                      <a:r>
                        <a:rPr lang="en-US" sz="2000" b="1" u="none" strike="noStrike" dirty="0">
                          <a:effectLst/>
                        </a:rPr>
                        <a:t> </a:t>
                      </a:r>
                      <a:endParaRPr lang="en-US" sz="2000" b="1" i="0" u="none" strike="noStrike" dirty="0">
                        <a:solidFill>
                          <a:srgbClr val="000000"/>
                        </a:solidFill>
                        <a:effectLst/>
                        <a:latin typeface="Cambria" panose="02040503050406030204" pitchFamily="18" charset="0"/>
                      </a:endParaRPr>
                    </a:p>
                  </a:txBody>
                  <a:tcPr marL="8062" marR="8062" marT="8062" marB="0" anchor="ctr"/>
                </a:tc>
                <a:extLst>
                  <a:ext uri="{0D108BD9-81ED-4DB2-BD59-A6C34878D82A}">
                    <a16:rowId xmlns:a16="http://schemas.microsoft.com/office/drawing/2014/main" xmlns="" val="503047138"/>
                  </a:ext>
                </a:extLst>
              </a:tr>
              <a:tr h="956091">
                <a:tc>
                  <a:txBody>
                    <a:bodyPr/>
                    <a:lstStyle/>
                    <a:p>
                      <a:pPr algn="ctr" fontAlgn="ctr"/>
                      <a:r>
                        <a:rPr lang="en-US" sz="2000" b="1" u="none" strike="noStrike" dirty="0">
                          <a:effectLst/>
                        </a:rPr>
                        <a:t>3</a:t>
                      </a:r>
                      <a:endParaRPr lang="en-US" sz="2000" b="1" i="0" u="none" strike="noStrike" dirty="0">
                        <a:solidFill>
                          <a:srgbClr val="000000"/>
                        </a:solidFill>
                        <a:effectLst/>
                        <a:latin typeface="Calibri" panose="020F0502020204030204" pitchFamily="34" charset="0"/>
                      </a:endParaRPr>
                    </a:p>
                  </a:txBody>
                  <a:tcPr marL="8062" marR="8062" marT="8062" marB="0" anchor="ctr"/>
                </a:tc>
                <a:tc>
                  <a:txBody>
                    <a:bodyPr/>
                    <a:lstStyle/>
                    <a:p>
                      <a:pPr algn="ctr" fontAlgn="ctr"/>
                      <a:r>
                        <a:rPr lang="en-US" sz="2000" b="1" u="none" strike="noStrike" dirty="0">
                          <a:effectLst/>
                        </a:rPr>
                        <a:t>By 13/11/2018</a:t>
                      </a:r>
                      <a:endParaRPr lang="en-US" sz="2000" b="1" i="0" u="none" strike="noStrike" dirty="0">
                        <a:solidFill>
                          <a:srgbClr val="000000"/>
                        </a:solidFill>
                        <a:effectLst/>
                        <a:latin typeface="Calibri" panose="020F0502020204030204" pitchFamily="34" charset="0"/>
                      </a:endParaRPr>
                    </a:p>
                  </a:txBody>
                  <a:tcPr marL="8062" marR="8062" marT="8062" marB="0" anchor="ctr"/>
                </a:tc>
                <a:tc>
                  <a:txBody>
                    <a:bodyPr/>
                    <a:lstStyle/>
                    <a:p>
                      <a:pPr algn="just" fontAlgn="ctr"/>
                      <a:r>
                        <a:rPr lang="en-US" sz="2000" b="1" u="none" strike="noStrike" dirty="0">
                          <a:effectLst/>
                        </a:rPr>
                        <a:t>Necessary </a:t>
                      </a:r>
                      <a:r>
                        <a:rPr lang="en-US" sz="2000" b="1" u="none" strike="noStrike" dirty="0" err="1">
                          <a:effectLst/>
                        </a:rPr>
                        <a:t>updation</a:t>
                      </a:r>
                      <a:r>
                        <a:rPr lang="en-US" sz="2000" b="1" u="none" strike="noStrike" dirty="0">
                          <a:effectLst/>
                        </a:rPr>
                        <a:t> of records as per findings after field verification and uploading of verified check list and AERO's observation.</a:t>
                      </a:r>
                      <a:endParaRPr lang="en-US" sz="2000" b="1" i="0" u="none" strike="noStrike" dirty="0">
                        <a:solidFill>
                          <a:srgbClr val="000000"/>
                        </a:solidFill>
                        <a:effectLst/>
                        <a:latin typeface="Cambria" panose="02040503050406030204" pitchFamily="18" charset="0"/>
                      </a:endParaRPr>
                    </a:p>
                  </a:txBody>
                  <a:tcPr marL="8062" marR="8062" marT="8062" marB="0" anchor="ctr"/>
                </a:tc>
                <a:extLst>
                  <a:ext uri="{0D108BD9-81ED-4DB2-BD59-A6C34878D82A}">
                    <a16:rowId xmlns:a16="http://schemas.microsoft.com/office/drawing/2014/main" xmlns="" val="1135576761"/>
                  </a:ext>
                </a:extLst>
              </a:tr>
              <a:tr h="513814">
                <a:tc gridSpan="3">
                  <a:txBody>
                    <a:bodyPr/>
                    <a:lstStyle/>
                    <a:p>
                      <a:pPr algn="ctr" fontAlgn="ctr"/>
                      <a:r>
                        <a:rPr lang="en-US" sz="3200" b="1" u="none" strike="noStrike" dirty="0">
                          <a:effectLst/>
                        </a:rPr>
                        <a:t> </a:t>
                      </a:r>
                      <a:endParaRPr lang="en-US" sz="3200" b="1" i="0" u="none" strike="noStrike" dirty="0">
                        <a:solidFill>
                          <a:srgbClr val="000000"/>
                        </a:solidFill>
                        <a:effectLst/>
                        <a:latin typeface="Calibri" panose="020F0502020204030204" pitchFamily="34" charset="0"/>
                      </a:endParaRPr>
                    </a:p>
                  </a:txBody>
                  <a:tcPr marL="8062" marR="8062" marT="8062"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99562278"/>
                  </a:ext>
                </a:extLst>
              </a:tr>
              <a:tr h="640179">
                <a:tc>
                  <a:txBody>
                    <a:bodyPr/>
                    <a:lstStyle/>
                    <a:p>
                      <a:pPr algn="ctr" fontAlgn="ctr"/>
                      <a:r>
                        <a:rPr lang="en-US" sz="2000" b="1" u="none" strike="noStrike" dirty="0">
                          <a:effectLst/>
                        </a:rPr>
                        <a:t>4</a:t>
                      </a:r>
                      <a:endParaRPr lang="en-US" sz="2000" b="1" i="0" u="none" strike="noStrike" dirty="0">
                        <a:solidFill>
                          <a:srgbClr val="000000"/>
                        </a:solidFill>
                        <a:effectLst/>
                        <a:latin typeface="Calibri" panose="020F0502020204030204" pitchFamily="34" charset="0"/>
                      </a:endParaRPr>
                    </a:p>
                  </a:txBody>
                  <a:tcPr marL="8062" marR="8062" marT="8062" marB="0" anchor="ctr"/>
                </a:tc>
                <a:tc>
                  <a:txBody>
                    <a:bodyPr/>
                    <a:lstStyle/>
                    <a:p>
                      <a:pPr algn="ctr" fontAlgn="ctr"/>
                      <a:r>
                        <a:rPr lang="en-US" sz="2000" b="1" u="none" strike="noStrike">
                          <a:effectLst/>
                        </a:rPr>
                        <a:t>By 15/11/2018</a:t>
                      </a:r>
                      <a:endParaRPr lang="en-US" sz="2000" b="1" i="0" u="none" strike="noStrike">
                        <a:solidFill>
                          <a:srgbClr val="000000"/>
                        </a:solidFill>
                        <a:effectLst/>
                        <a:latin typeface="Calibri" panose="020F0502020204030204" pitchFamily="34" charset="0"/>
                      </a:endParaRPr>
                    </a:p>
                  </a:txBody>
                  <a:tcPr marL="8062" marR="8062" marT="8062" marB="0" anchor="ctr"/>
                </a:tc>
                <a:tc>
                  <a:txBody>
                    <a:bodyPr/>
                    <a:lstStyle/>
                    <a:p>
                      <a:pPr algn="just" fontAlgn="ctr"/>
                      <a:r>
                        <a:rPr lang="en-US" sz="2000" b="1" u="none" strike="noStrike" dirty="0">
                          <a:effectLst/>
                        </a:rPr>
                        <a:t>Completion of all required field level hearing process.</a:t>
                      </a:r>
                      <a:endParaRPr lang="en-US" sz="2000" b="1" i="0" u="none" strike="noStrike" dirty="0">
                        <a:solidFill>
                          <a:srgbClr val="000000"/>
                        </a:solidFill>
                        <a:effectLst/>
                        <a:latin typeface="Cambria" panose="02040503050406030204" pitchFamily="18" charset="0"/>
                      </a:endParaRPr>
                    </a:p>
                  </a:txBody>
                  <a:tcPr marL="8062" marR="8062" marT="8062" marB="0" anchor="ctr"/>
                </a:tc>
                <a:extLst>
                  <a:ext uri="{0D108BD9-81ED-4DB2-BD59-A6C34878D82A}">
                    <a16:rowId xmlns:a16="http://schemas.microsoft.com/office/drawing/2014/main" xmlns="" val="33584939"/>
                  </a:ext>
                </a:extLst>
              </a:tr>
            </a:tbl>
          </a:graphicData>
        </a:graphic>
      </p:graphicFrame>
    </p:spTree>
    <p:extLst>
      <p:ext uri="{BB962C8B-B14F-4D97-AF65-F5344CB8AC3E}">
        <p14:creationId xmlns:p14="http://schemas.microsoft.com/office/powerpoint/2010/main" val="478919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20000"/>
          </a:bodyPr>
          <a:lstStyle/>
          <a:p>
            <a:pPr algn="just"/>
            <a:r>
              <a:rPr lang="en-IN" sz="3000" dirty="0"/>
              <a:t>Maintenance of a register by RO showing names and designation of officials who carried out </a:t>
            </a:r>
            <a:r>
              <a:rPr lang="en-IN" sz="3000" dirty="0" smtClean="0"/>
              <a:t>authentication of the deletions </a:t>
            </a:r>
            <a:r>
              <a:rPr lang="en-IN" sz="3000" dirty="0"/>
              <a:t>and corrections of </a:t>
            </a:r>
            <a:r>
              <a:rPr lang="en-IN" sz="3000" dirty="0" smtClean="0"/>
              <a:t>Supplements. Not </a:t>
            </a:r>
            <a:r>
              <a:rPr lang="en-IN" sz="3000" dirty="0"/>
              <a:t>more than 4 officials per </a:t>
            </a:r>
            <a:r>
              <a:rPr lang="en-IN" sz="3000" dirty="0" smtClean="0"/>
              <a:t>AC segment be deputed.</a:t>
            </a:r>
            <a:endParaRPr lang="en-US" sz="3000" dirty="0"/>
          </a:p>
          <a:p>
            <a:pPr algn="just"/>
            <a:r>
              <a:rPr lang="en-IN" sz="3000" dirty="0" smtClean="0"/>
              <a:t>In case </a:t>
            </a:r>
            <a:r>
              <a:rPr lang="en-IN" sz="3000" dirty="0"/>
              <a:t>of </a:t>
            </a:r>
            <a:r>
              <a:rPr lang="en-IN" sz="3000" dirty="0">
                <a:solidFill>
                  <a:srgbClr val="C00000"/>
                </a:solidFill>
              </a:rPr>
              <a:t>Auxiliary PSs </a:t>
            </a:r>
            <a:r>
              <a:rPr lang="en-IN" sz="3000" dirty="0" smtClean="0"/>
              <a:t>two </a:t>
            </a:r>
            <a:r>
              <a:rPr lang="en-IN" sz="3000" dirty="0"/>
              <a:t>copies of roll of that part - Non relevant pages / part of page to be deleted by putting cross (×) marked by hand with ink – Official should put his full signature also.</a:t>
            </a:r>
            <a:endParaRPr lang="en-US" sz="3000" dirty="0"/>
          </a:p>
          <a:p>
            <a:pPr algn="just"/>
            <a:r>
              <a:rPr lang="en-IN" sz="3000" dirty="0" smtClean="0"/>
              <a:t> </a:t>
            </a:r>
            <a:r>
              <a:rPr lang="en-IN" sz="3000" dirty="0"/>
              <a:t>Entries relating to </a:t>
            </a:r>
            <a:r>
              <a:rPr lang="en-IN" sz="3000" b="1" dirty="0"/>
              <a:t>EDC and PB </a:t>
            </a:r>
            <a:r>
              <a:rPr lang="en-IN" sz="3000" dirty="0"/>
              <a:t>in working </a:t>
            </a:r>
            <a:r>
              <a:rPr lang="en-IN" sz="3000" dirty="0" smtClean="0"/>
              <a:t>copy and marked copy.</a:t>
            </a:r>
            <a:endParaRPr lang="en-US" sz="3000" dirty="0"/>
          </a:p>
          <a:p>
            <a:pPr algn="just"/>
            <a:r>
              <a:rPr lang="en-IN" sz="3000" dirty="0" smtClean="0"/>
              <a:t>Working </a:t>
            </a:r>
            <a:r>
              <a:rPr lang="en-IN" sz="3000" dirty="0"/>
              <a:t>copies </a:t>
            </a:r>
            <a:r>
              <a:rPr lang="en-IN" sz="3000" dirty="0" smtClean="0"/>
              <a:t>and Marked Copies of E-Roll should </a:t>
            </a:r>
            <a:r>
              <a:rPr lang="en-IN" sz="3000" dirty="0"/>
              <a:t>be completed </a:t>
            </a:r>
            <a:r>
              <a:rPr lang="en-IN" sz="3000" dirty="0" smtClean="0"/>
              <a:t>by </a:t>
            </a:r>
            <a:r>
              <a:rPr lang="en-IN" sz="3000" b="1" dirty="0" smtClean="0"/>
              <a:t>2 </a:t>
            </a:r>
            <a:r>
              <a:rPr lang="en-IN" sz="3000" b="1" dirty="0"/>
              <a:t>days before dispatch of polling parties</a:t>
            </a:r>
            <a:r>
              <a:rPr lang="en-IN" sz="3000" dirty="0"/>
              <a:t>.</a:t>
            </a:r>
            <a:endParaRPr lang="en-US" sz="3000" dirty="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Classified Service Voters</a:t>
            </a:r>
            <a:endParaRPr lang="en-US" dirty="0">
              <a:solidFill>
                <a:srgbClr val="C00000"/>
              </a:solidFill>
            </a:endParaRPr>
          </a:p>
        </p:txBody>
      </p:sp>
      <p:sp>
        <p:nvSpPr>
          <p:cNvPr id="3" name="Content Placeholder 2"/>
          <p:cNvSpPr>
            <a:spLocks noGrp="1"/>
          </p:cNvSpPr>
          <p:nvPr>
            <p:ph idx="1"/>
          </p:nvPr>
        </p:nvSpPr>
        <p:spPr/>
        <p:txBody>
          <a:bodyPr>
            <a:normAutofit/>
          </a:bodyPr>
          <a:lstStyle/>
          <a:p>
            <a:pPr algn="just"/>
            <a:r>
              <a:rPr lang="en-IN" sz="3000" dirty="0"/>
              <a:t>Classified Service Voters (R. 27P &amp; 49F of CE Rules, </a:t>
            </a:r>
            <a:r>
              <a:rPr lang="en-IN" sz="3000" dirty="0" smtClean="0"/>
              <a:t>and </a:t>
            </a:r>
            <a:r>
              <a:rPr lang="en-IN" sz="3000" dirty="0"/>
              <a:t>ECI No. 3/1/2003 JS-II </a:t>
            </a:r>
            <a:r>
              <a:rPr lang="en-IN" sz="3000" dirty="0" err="1"/>
              <a:t>dt</a:t>
            </a:r>
            <a:r>
              <a:rPr lang="en-IN" sz="3000" dirty="0"/>
              <a:t>. 23.9.2003 and No. 22/2/06 PLN-II </a:t>
            </a:r>
            <a:r>
              <a:rPr lang="en-IN" sz="3000" dirty="0" err="1"/>
              <a:t>dt</a:t>
            </a:r>
            <a:r>
              <a:rPr lang="en-IN" sz="3000" dirty="0"/>
              <a:t>. 24.3.2006) –</a:t>
            </a:r>
            <a:endParaRPr lang="en-US" sz="3000" dirty="0"/>
          </a:p>
          <a:p>
            <a:pPr algn="just">
              <a:buNone/>
            </a:pPr>
            <a:r>
              <a:rPr lang="en-IN" sz="3000" dirty="0" smtClean="0"/>
              <a:t>    List </a:t>
            </a:r>
            <a:r>
              <a:rPr lang="en-IN" sz="3000" dirty="0"/>
              <a:t>of CSVs shall also be supplied to the candidates of recognized parties</a:t>
            </a:r>
            <a:endParaRPr lang="en-US" sz="3000" dirty="0"/>
          </a:p>
          <a:p>
            <a:pPr algn="just"/>
            <a:r>
              <a:rPr lang="en-IN" sz="3000" dirty="0" smtClean="0"/>
              <a:t>PS </a:t>
            </a:r>
            <a:r>
              <a:rPr lang="en-IN" sz="3000" dirty="0"/>
              <a:t>wise sub list of CSVs and proxy to be added to the end of relevant part of roll</a:t>
            </a:r>
            <a:endParaRPr lang="en-US" sz="3000" dirty="0"/>
          </a:p>
          <a:p>
            <a:pPr algn="just"/>
            <a:r>
              <a:rPr lang="en-IN" sz="3000" dirty="0" smtClean="0"/>
              <a:t>One </a:t>
            </a:r>
            <a:r>
              <a:rPr lang="en-IN" sz="3000" dirty="0"/>
              <a:t>copy of list of CSVs for entire constituency to be forwarded to DEO in a sealed cover.</a:t>
            </a:r>
            <a:endParaRPr lang="en-US" sz="3000" dirty="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Authentication of working copies </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algn="just"/>
            <a:r>
              <a:rPr lang="en-IN" sz="1900" dirty="0" smtClean="0"/>
              <a:t>Ref :ECI </a:t>
            </a:r>
            <a:r>
              <a:rPr lang="en-IN" sz="1900" dirty="0"/>
              <a:t>No. 22/2/2006 PLN-II </a:t>
            </a:r>
            <a:r>
              <a:rPr lang="en-IN" sz="1900" dirty="0" err="1"/>
              <a:t>dt</a:t>
            </a:r>
            <a:r>
              <a:rPr lang="en-IN" sz="1900" dirty="0"/>
              <a:t>. 24.3.2006; No. </a:t>
            </a:r>
            <a:r>
              <a:rPr lang="en-IN" sz="1900" dirty="0" smtClean="0"/>
              <a:t>22/2/2007 &amp; ERS </a:t>
            </a:r>
            <a:r>
              <a:rPr lang="en-IN" sz="1900" dirty="0" err="1"/>
              <a:t>dt</a:t>
            </a:r>
            <a:r>
              <a:rPr lang="en-IN" sz="1900" dirty="0"/>
              <a:t>. 06.11.2007 and No. 22/2/2008 PLN-II </a:t>
            </a:r>
            <a:r>
              <a:rPr lang="en-IN" sz="1900" dirty="0" err="1"/>
              <a:t>dt</a:t>
            </a:r>
            <a:r>
              <a:rPr lang="en-IN" sz="1900" dirty="0"/>
              <a:t>. 8.8.2008) </a:t>
            </a:r>
            <a:r>
              <a:rPr lang="en-IN" sz="1900" dirty="0" smtClean="0"/>
              <a:t>–</a:t>
            </a:r>
          </a:p>
          <a:p>
            <a:pPr algn="just">
              <a:buNone/>
            </a:pPr>
            <a:endParaRPr lang="en-US" sz="2800" dirty="0"/>
          </a:p>
          <a:p>
            <a:pPr algn="just"/>
            <a:r>
              <a:rPr lang="en-IN" sz="2800" dirty="0" smtClean="0"/>
              <a:t> </a:t>
            </a:r>
            <a:r>
              <a:rPr lang="en-IN" sz="2800" dirty="0"/>
              <a:t>Certificate by RO/ARO (ink signed) in prescribed format to be attached on top </a:t>
            </a:r>
            <a:r>
              <a:rPr lang="en-IN" sz="2800" dirty="0" smtClean="0"/>
              <a:t>of marked copy.</a:t>
            </a:r>
          </a:p>
          <a:p>
            <a:pPr algn="just">
              <a:buNone/>
            </a:pPr>
            <a:endParaRPr lang="en-US" sz="2800" dirty="0"/>
          </a:p>
          <a:p>
            <a:pPr algn="just"/>
            <a:r>
              <a:rPr lang="en-IN" sz="2800" dirty="0"/>
              <a:t>O</a:t>
            </a:r>
            <a:r>
              <a:rPr lang="en-IN" sz="2800" dirty="0" smtClean="0"/>
              <a:t>ne </a:t>
            </a:r>
            <a:r>
              <a:rPr lang="en-IN" sz="2800" dirty="0"/>
              <a:t>copy to be used as marked copy - In case of auxiliary polling stations S</a:t>
            </a:r>
            <a:r>
              <a:rPr lang="en-IN" sz="2800" dirty="0" smtClean="0"/>
              <a:t>. Nos</a:t>
            </a:r>
            <a:r>
              <a:rPr lang="en-IN" sz="2800" dirty="0"/>
              <a:t>. of voters also to be indicated clearly in the aforesaid certificate</a:t>
            </a:r>
            <a:r>
              <a:rPr lang="en-IN" sz="2800" dirty="0" smtClean="0"/>
              <a:t>.</a:t>
            </a:r>
          </a:p>
          <a:p>
            <a:pPr algn="just">
              <a:buNone/>
            </a:pPr>
            <a:endParaRPr lang="en-IN" sz="2800" dirty="0" smtClean="0"/>
          </a:p>
          <a:p>
            <a:pPr algn="just"/>
            <a:r>
              <a:rPr lang="en-IN" sz="2800" dirty="0"/>
              <a:t>Total number of deletions and corrections, both in words and figures be also indicated in the certificate.</a:t>
            </a:r>
            <a:endParaRPr lang="en-US" sz="2800" dirty="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dirty="0" smtClean="0">
                <a:solidFill>
                  <a:srgbClr val="C00000"/>
                </a:solidFill>
              </a:rPr>
              <a:t>Supply of working copies of rolls to candidates of recognized parties</a:t>
            </a:r>
            <a:endParaRPr lang="en-US" sz="3600"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pPr>
              <a:buNone/>
            </a:pPr>
            <a:r>
              <a:rPr lang="en-IN" sz="2100" dirty="0" smtClean="0"/>
              <a:t>Ref : (R</a:t>
            </a:r>
            <a:r>
              <a:rPr lang="en-IN" sz="2100" dirty="0"/>
              <a:t>. 85D of CE Rules, 1961, ECI No. 3/1/2003 JS-II </a:t>
            </a:r>
            <a:r>
              <a:rPr lang="en-IN" sz="2100" dirty="0" err="1"/>
              <a:t>dt</a:t>
            </a:r>
            <a:r>
              <a:rPr lang="en-IN" sz="2100" dirty="0"/>
              <a:t>. 13.11.2003; No. 22/2/07 - ERS </a:t>
            </a:r>
            <a:r>
              <a:rPr lang="en-IN" sz="2100" dirty="0" err="1"/>
              <a:t>dt</a:t>
            </a:r>
            <a:r>
              <a:rPr lang="en-IN" sz="2100" dirty="0"/>
              <a:t>. 06.11.2007 and No</a:t>
            </a:r>
            <a:r>
              <a:rPr lang="en-IN" sz="2100" dirty="0" smtClean="0"/>
              <a:t>.   22/2/2008 </a:t>
            </a:r>
            <a:r>
              <a:rPr lang="en-IN" sz="2100" dirty="0"/>
              <a:t>PLN-II </a:t>
            </a:r>
            <a:r>
              <a:rPr lang="en-IN" sz="2100" dirty="0" err="1"/>
              <a:t>dt</a:t>
            </a:r>
            <a:r>
              <a:rPr lang="en-IN" sz="2100" dirty="0"/>
              <a:t>. 8.8.2008) </a:t>
            </a:r>
            <a:r>
              <a:rPr lang="en-IN" dirty="0"/>
              <a:t>–</a:t>
            </a:r>
            <a:endParaRPr lang="en-US" dirty="0"/>
          </a:p>
          <a:p>
            <a:pPr algn="just">
              <a:lnSpc>
                <a:spcPct val="120000"/>
              </a:lnSpc>
            </a:pPr>
            <a:r>
              <a:rPr lang="en-IN" dirty="0" smtClean="0"/>
              <a:t> </a:t>
            </a:r>
            <a:r>
              <a:rPr lang="en-IN" dirty="0">
                <a:solidFill>
                  <a:srgbClr val="FF0000"/>
                </a:solidFill>
              </a:rPr>
              <a:t>Complete set of roll, free of cost</a:t>
            </a:r>
            <a:r>
              <a:rPr lang="en-IN" dirty="0"/>
              <a:t>, to be supplied.</a:t>
            </a:r>
            <a:endParaRPr lang="en-US" dirty="0"/>
          </a:p>
          <a:p>
            <a:pPr algn="just">
              <a:lnSpc>
                <a:spcPct val="120000"/>
              </a:lnSpc>
            </a:pPr>
            <a:r>
              <a:rPr lang="en-IN" dirty="0" smtClean="0"/>
              <a:t>Working </a:t>
            </a:r>
            <a:r>
              <a:rPr lang="en-IN" dirty="0"/>
              <a:t>copies of rolls and the copies of rolls supplied to such party candidates should be identical.</a:t>
            </a:r>
            <a:endParaRPr lang="en-US" dirty="0"/>
          </a:p>
          <a:p>
            <a:pPr algn="just">
              <a:lnSpc>
                <a:spcPct val="120000"/>
              </a:lnSpc>
            </a:pPr>
            <a:r>
              <a:rPr lang="en-IN" dirty="0" smtClean="0"/>
              <a:t>Computer </a:t>
            </a:r>
            <a:r>
              <a:rPr lang="en-IN" dirty="0"/>
              <a:t>generated electoral roll at Supplement </a:t>
            </a:r>
            <a:r>
              <a:rPr lang="en-IN" dirty="0" smtClean="0"/>
              <a:t>1 &amp; 2, carrying </a:t>
            </a:r>
            <a:r>
              <a:rPr lang="en-IN" dirty="0"/>
              <a:t>all </a:t>
            </a:r>
            <a:r>
              <a:rPr lang="en-IN" dirty="0" smtClean="0"/>
              <a:t>deletions/ corrections</a:t>
            </a:r>
            <a:r>
              <a:rPr lang="en-IN" dirty="0"/>
              <a:t>, </a:t>
            </a:r>
            <a:r>
              <a:rPr lang="en-IN" dirty="0" smtClean="0"/>
              <a:t>along with  shall </a:t>
            </a:r>
            <a:r>
              <a:rPr lang="en-IN" dirty="0"/>
              <a:t>be given to such party candidates</a:t>
            </a:r>
            <a:r>
              <a:rPr lang="en-IN" dirty="0" smtClean="0"/>
              <a:t>.</a:t>
            </a:r>
          </a:p>
          <a:p>
            <a:pPr algn="just">
              <a:lnSpc>
                <a:spcPct val="120000"/>
              </a:lnSpc>
            </a:pPr>
            <a:r>
              <a:rPr lang="en-IN" dirty="0"/>
              <a:t> List of CSVs also to be supplied to such candidates</a:t>
            </a:r>
            <a:r>
              <a:rPr lang="en-IN" dirty="0" smtClean="0"/>
              <a:t>.</a:t>
            </a:r>
            <a:endParaRPr lang="en-US" dirty="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solidFill>
                  <a:srgbClr val="C00000"/>
                </a:solidFill>
              </a:rPr>
              <a:t>Electoral roll in alphabetical order</a:t>
            </a:r>
            <a:endParaRPr lang="en-US" sz="3600" dirty="0">
              <a:solidFill>
                <a:srgbClr val="C00000"/>
              </a:solidFill>
            </a:endParaRPr>
          </a:p>
        </p:txBody>
      </p:sp>
      <p:sp>
        <p:nvSpPr>
          <p:cNvPr id="3" name="Content Placeholder 2"/>
          <p:cNvSpPr>
            <a:spLocks noGrp="1"/>
          </p:cNvSpPr>
          <p:nvPr>
            <p:ph idx="1"/>
          </p:nvPr>
        </p:nvSpPr>
        <p:spPr/>
        <p:txBody>
          <a:bodyPr>
            <a:normAutofit lnSpcReduction="10000"/>
          </a:bodyPr>
          <a:lstStyle/>
          <a:p>
            <a:pPr>
              <a:buNone/>
            </a:pPr>
            <a:r>
              <a:rPr lang="en-IN" sz="2600" dirty="0" smtClean="0"/>
              <a:t>Ref : ECI </a:t>
            </a:r>
            <a:r>
              <a:rPr lang="en-IN" sz="2600" dirty="0"/>
              <a:t>No. 23/Locator/2007 ERS </a:t>
            </a:r>
            <a:r>
              <a:rPr lang="en-IN" sz="2600" dirty="0" err="1"/>
              <a:t>dt</a:t>
            </a:r>
            <a:r>
              <a:rPr lang="en-IN" sz="2600" dirty="0"/>
              <a:t>. 05.11.2007) </a:t>
            </a:r>
            <a:r>
              <a:rPr lang="en-IN" dirty="0" smtClean="0"/>
              <a:t>–</a:t>
            </a:r>
            <a:endParaRPr lang="en-US" dirty="0"/>
          </a:p>
          <a:p>
            <a:pPr algn="just"/>
            <a:r>
              <a:rPr lang="en-IN" dirty="0" smtClean="0"/>
              <a:t>Part  </a:t>
            </a:r>
            <a:r>
              <a:rPr lang="en-IN" dirty="0"/>
              <a:t>wise  roll  in  alphabetical  order,  preferably  in  English  for  use  of  </a:t>
            </a:r>
            <a:r>
              <a:rPr lang="en-IN" b="1" dirty="0"/>
              <a:t>"</a:t>
            </a:r>
            <a:r>
              <a:rPr lang="en-IN" b="1" dirty="0" smtClean="0"/>
              <a:t>Voter Assistance Booth“.</a:t>
            </a:r>
            <a:endParaRPr lang="en-US" b="1" dirty="0"/>
          </a:p>
          <a:p>
            <a:r>
              <a:rPr lang="en-IN" dirty="0" smtClean="0"/>
              <a:t>Such </a:t>
            </a:r>
            <a:r>
              <a:rPr lang="en-IN" dirty="0"/>
              <a:t>booth to be established only in premises where three or more PSs situated</a:t>
            </a:r>
            <a:r>
              <a:rPr lang="en-IN" dirty="0" smtClean="0"/>
              <a:t>.</a:t>
            </a:r>
          </a:p>
          <a:p>
            <a:r>
              <a:rPr lang="en-IN" dirty="0" smtClean="0"/>
              <a:t>  </a:t>
            </a:r>
            <a:r>
              <a:rPr lang="en-IN" dirty="0"/>
              <a:t>At other locations roll in alphabetical order will be used by </a:t>
            </a:r>
            <a:r>
              <a:rPr lang="en-IN" dirty="0" err="1"/>
              <a:t>PrO</a:t>
            </a:r>
            <a:r>
              <a:rPr lang="en-IN" dirty="0"/>
              <a:t> in addition </a:t>
            </a:r>
            <a:r>
              <a:rPr lang="en-IN" dirty="0" smtClean="0"/>
              <a:t>to working </a:t>
            </a:r>
            <a:r>
              <a:rPr lang="en-IN" dirty="0"/>
              <a:t>copy.</a:t>
            </a:r>
            <a:endParaRPr lang="en-US" dirty="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fontScale="90000"/>
          </a:bodyPr>
          <a:lstStyle/>
          <a:p>
            <a:r>
              <a:rPr lang="en-IN" dirty="0" smtClean="0">
                <a:solidFill>
                  <a:srgbClr val="C00000"/>
                </a:solidFill>
              </a:rPr>
              <a:t>List of Absentee/Dead /Shifted  voters </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3" name="Content Placeholder 2"/>
          <p:cNvSpPr>
            <a:spLocks noGrp="1"/>
          </p:cNvSpPr>
          <p:nvPr>
            <p:ph idx="1"/>
          </p:nvPr>
        </p:nvSpPr>
        <p:spPr/>
        <p:txBody>
          <a:bodyPr>
            <a:normAutofit/>
          </a:bodyPr>
          <a:lstStyle/>
          <a:p>
            <a:pPr algn="just"/>
            <a:r>
              <a:rPr lang="en-IN" dirty="0" smtClean="0"/>
              <a:t>RO </a:t>
            </a:r>
            <a:r>
              <a:rPr lang="en-IN" dirty="0"/>
              <a:t>to prepare PS wise list of </a:t>
            </a:r>
            <a:r>
              <a:rPr lang="en-IN" dirty="0" smtClean="0"/>
              <a:t>ASD </a:t>
            </a:r>
            <a:r>
              <a:rPr lang="en-IN" dirty="0"/>
              <a:t>voters in the </a:t>
            </a:r>
            <a:r>
              <a:rPr lang="en-IN" dirty="0" smtClean="0"/>
              <a:t>roll.</a:t>
            </a:r>
          </a:p>
          <a:p>
            <a:pPr marL="0" indent="0" algn="just">
              <a:buNone/>
            </a:pPr>
            <a:endParaRPr lang="en-US" dirty="0"/>
          </a:p>
          <a:p>
            <a:pPr algn="just"/>
            <a:r>
              <a:rPr lang="en-IN" dirty="0" smtClean="0"/>
              <a:t> </a:t>
            </a:r>
            <a:r>
              <a:rPr lang="en-IN" dirty="0"/>
              <a:t>The list will be used for identification of critical polling stations.</a:t>
            </a:r>
            <a:endParaRPr lang="en-US" dirty="0"/>
          </a:p>
          <a:p>
            <a:pPr>
              <a:buNone/>
            </a:pPr>
            <a:endParaRPr lang="en-US" dirty="0"/>
          </a:p>
          <a:p>
            <a:r>
              <a:rPr lang="en-US" dirty="0" smtClean="0"/>
              <a:t>The list  of Absentee/Shifted/Dead voters will also be given to the Pro.</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45" y="228600"/>
            <a:ext cx="8395855" cy="609600"/>
          </a:xfrm>
        </p:spPr>
        <p:txBody>
          <a:bodyPr>
            <a:noAutofit/>
          </a:bodyPr>
          <a:lstStyle/>
          <a:p>
            <a:r>
              <a:rPr lang="en-IN" sz="2400" dirty="0">
                <a:solidFill>
                  <a:srgbClr val="FF0000"/>
                </a:solidFill>
              </a:rPr>
              <a:t>Distribution  of Photo Voter Slips  </a:t>
            </a:r>
            <a:r>
              <a:rPr lang="en-IN" sz="2400" dirty="0" smtClean="0">
                <a:solidFill>
                  <a:srgbClr val="FF0000"/>
                </a:solidFill>
              </a:rPr>
              <a:t>(PVS) to </a:t>
            </a:r>
            <a:r>
              <a:rPr lang="en-IN" sz="2400" dirty="0">
                <a:solidFill>
                  <a:srgbClr val="FF0000"/>
                </a:solidFill>
              </a:rPr>
              <a:t>the  Electors by BLOs </a:t>
            </a:r>
            <a:endParaRPr lang="en-US" sz="1600" dirty="0"/>
          </a:p>
        </p:txBody>
      </p:sp>
      <p:sp>
        <p:nvSpPr>
          <p:cNvPr id="3" name="TextBox 2"/>
          <p:cNvSpPr txBox="1"/>
          <p:nvPr/>
        </p:nvSpPr>
        <p:spPr>
          <a:xfrm>
            <a:off x="609600" y="1066800"/>
            <a:ext cx="8153400" cy="3970318"/>
          </a:xfrm>
          <a:prstGeom prst="rect">
            <a:avLst/>
          </a:prstGeom>
          <a:noFill/>
        </p:spPr>
        <p:txBody>
          <a:bodyPr wrap="square" rtlCol="0">
            <a:spAutoFit/>
          </a:bodyPr>
          <a:lstStyle/>
          <a:p>
            <a:pPr marL="342900" indent="-342900" algn="just">
              <a:buAutoNum type="arabicPeriod"/>
            </a:pPr>
            <a:r>
              <a:rPr lang="en-US" sz="2800" dirty="0" smtClean="0"/>
              <a:t>The Official PVS will be printed in the size of ‘Half of A-4 paper’ i.e. 8 inches by 6 inches</a:t>
            </a:r>
          </a:p>
          <a:p>
            <a:pPr marL="342900" indent="-342900" algn="just">
              <a:buAutoNum type="arabicPeriod"/>
            </a:pPr>
            <a:r>
              <a:rPr lang="en-US" sz="2800" dirty="0" smtClean="0"/>
              <a:t>The PVS shall be printed with proper accounting on both sides, as per the sample given by the Commission</a:t>
            </a:r>
          </a:p>
          <a:p>
            <a:pPr marL="342900" indent="-342900" algn="just">
              <a:buAutoNum type="arabicPeriod"/>
            </a:pPr>
            <a:r>
              <a:rPr lang="en-US" sz="2800" dirty="0"/>
              <a:t> </a:t>
            </a:r>
            <a:r>
              <a:rPr lang="en-US" sz="2800" dirty="0" smtClean="0"/>
              <a:t>Good quality paper should be used for printing</a:t>
            </a:r>
          </a:p>
          <a:p>
            <a:pPr marL="342900" indent="-342900" algn="just">
              <a:buAutoNum type="arabicPeriod"/>
            </a:pPr>
            <a:r>
              <a:rPr lang="en-US" sz="2800" dirty="0"/>
              <a:t> </a:t>
            </a:r>
            <a:r>
              <a:rPr lang="en-US" sz="2800" dirty="0" smtClean="0"/>
              <a:t>Printing quality should be of high standard so as to ensure clear, legible and unambiguous image </a:t>
            </a:r>
            <a:r>
              <a:rPr lang="en-US" sz="2800" smtClean="0"/>
              <a:t>and content.</a:t>
            </a:r>
            <a:endParaRPr lang="en-US" sz="2800" dirty="0" smtClean="0"/>
          </a:p>
        </p:txBody>
      </p:sp>
    </p:spTree>
    <p:extLst>
      <p:ext uri="{BB962C8B-B14F-4D97-AF65-F5344CB8AC3E}">
        <p14:creationId xmlns:p14="http://schemas.microsoft.com/office/powerpoint/2010/main" val="85543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950"/>
            <a:ext cx="8458200" cy="632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112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454" y="228600"/>
            <a:ext cx="8763093" cy="6400800"/>
          </a:xfrm>
          <a:prstGeom prst="rect">
            <a:avLst/>
          </a:prstGeom>
        </p:spPr>
      </p:pic>
    </p:spTree>
    <p:extLst>
      <p:ext uri="{BB962C8B-B14F-4D97-AF65-F5344CB8AC3E}">
        <p14:creationId xmlns:p14="http://schemas.microsoft.com/office/powerpoint/2010/main" val="1333485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1371600"/>
          </a:xfrm>
        </p:spPr>
        <p:txBody>
          <a:bodyPr>
            <a:normAutofit fontScale="90000"/>
          </a:bodyPr>
          <a:lstStyle/>
          <a:p>
            <a:r>
              <a:rPr lang="en-IN" dirty="0">
                <a:solidFill>
                  <a:srgbClr val="FF0000"/>
                </a:solidFill>
              </a:rPr>
              <a:t>Distribution  of Photo Voter Slips  </a:t>
            </a:r>
            <a:r>
              <a:rPr lang="en-IN" dirty="0" smtClean="0">
                <a:solidFill>
                  <a:srgbClr val="FF0000"/>
                </a:solidFill>
              </a:rPr>
              <a:t>(PVS) to </a:t>
            </a:r>
            <a:r>
              <a:rPr lang="en-IN" dirty="0">
                <a:solidFill>
                  <a:srgbClr val="FF0000"/>
                </a:solidFill>
              </a:rPr>
              <a:t>the  Electors by BLOs </a:t>
            </a:r>
            <a:r>
              <a:rPr lang="en-IN" dirty="0" smtClean="0"/>
              <a:t/>
            </a:r>
            <a:br>
              <a:rPr lang="en-IN" dirty="0" smtClean="0"/>
            </a:br>
            <a:r>
              <a:rPr lang="en-IN" sz="3100" dirty="0"/>
              <a:t>(</a:t>
            </a:r>
            <a:r>
              <a:rPr lang="en-IN" sz="3100" dirty="0" smtClean="0"/>
              <a:t>No.464I1NST –VS/2014-EPS, Dated</a:t>
            </a:r>
            <a:r>
              <a:rPr lang="en-IN" sz="3100" dirty="0"/>
              <a:t>:  21st March, </a:t>
            </a:r>
            <a:r>
              <a:rPr lang="en-IN" sz="3100" dirty="0" smtClean="0"/>
              <a:t>2014 &amp; 19</a:t>
            </a:r>
            <a:r>
              <a:rPr lang="en-IN" sz="3100" baseline="30000" dirty="0" smtClean="0"/>
              <a:t>th</a:t>
            </a:r>
            <a:r>
              <a:rPr lang="en-IN" sz="3100" dirty="0" smtClean="0"/>
              <a:t> Jan, 2017)</a:t>
            </a:r>
            <a:r>
              <a:rPr lang="en-US" sz="3100" dirty="0"/>
              <a:t/>
            </a:r>
            <a:br>
              <a:rPr lang="en-US" sz="3100" dirty="0"/>
            </a:br>
            <a:endParaRPr lang="en-US" sz="3100" dirty="0"/>
          </a:p>
        </p:txBody>
      </p:sp>
      <p:sp>
        <p:nvSpPr>
          <p:cNvPr id="3" name="Content Placeholder 2"/>
          <p:cNvSpPr>
            <a:spLocks noGrp="1"/>
          </p:cNvSpPr>
          <p:nvPr>
            <p:ph idx="1"/>
          </p:nvPr>
        </p:nvSpPr>
        <p:spPr>
          <a:xfrm>
            <a:off x="457200" y="2255837"/>
            <a:ext cx="8229600" cy="4525963"/>
          </a:xfrm>
        </p:spPr>
        <p:txBody>
          <a:bodyPr>
            <a:normAutofit lnSpcReduction="10000"/>
          </a:bodyPr>
          <a:lstStyle/>
          <a:p>
            <a:r>
              <a:rPr lang="en-IN" dirty="0"/>
              <a:t>The  Photo  Voter  Slips  shall  be </a:t>
            </a:r>
            <a:r>
              <a:rPr lang="en-IN" b="1" dirty="0"/>
              <a:t>printed</a:t>
            </a:r>
            <a:r>
              <a:rPr lang="en-IN" dirty="0"/>
              <a:t>  on a </a:t>
            </a:r>
            <a:r>
              <a:rPr lang="en-IN" b="1" dirty="0"/>
              <a:t>good  quality</a:t>
            </a:r>
            <a:r>
              <a:rPr lang="en-IN" dirty="0"/>
              <a:t>  paper,  ensuring  clear </a:t>
            </a:r>
            <a:r>
              <a:rPr lang="en-IN" dirty="0" smtClean="0"/>
              <a:t>entries and   </a:t>
            </a:r>
            <a:r>
              <a:rPr lang="en-IN" b="1" dirty="0"/>
              <a:t>photographs</a:t>
            </a:r>
            <a:r>
              <a:rPr lang="en-IN" dirty="0"/>
              <a:t>    of  voters   appearing   thereon.  </a:t>
            </a:r>
            <a:endParaRPr lang="en-US" dirty="0"/>
          </a:p>
          <a:p>
            <a:r>
              <a:rPr lang="en-IN" dirty="0"/>
              <a:t> </a:t>
            </a:r>
            <a:r>
              <a:rPr lang="en-IN" b="1" dirty="0" smtClean="0"/>
              <a:t>Only  </a:t>
            </a:r>
            <a:r>
              <a:rPr lang="en-IN" b="1" dirty="0"/>
              <a:t>one  (1)  set</a:t>
            </a:r>
            <a:r>
              <a:rPr lang="en-IN" dirty="0"/>
              <a:t>  of  Photo Voter Slips   would  be  printed  for  the  registered electors   of  each  Assembly   Constituency,   duly  </a:t>
            </a:r>
            <a:r>
              <a:rPr lang="en-IN" b="1" dirty="0"/>
              <a:t>authenticated </a:t>
            </a:r>
            <a:r>
              <a:rPr lang="en-IN" b="1" dirty="0" smtClean="0"/>
              <a:t>by  </a:t>
            </a:r>
            <a:r>
              <a:rPr lang="en-IN" b="1" dirty="0"/>
              <a:t>the  ERO,</a:t>
            </a:r>
            <a:r>
              <a:rPr lang="en-IN" dirty="0"/>
              <a:t>  for distribution  through  the </a:t>
            </a:r>
            <a:r>
              <a:rPr lang="en-IN" dirty="0" smtClean="0"/>
              <a:t>BLOs</a:t>
            </a:r>
            <a:r>
              <a:rPr lang="en-IN" dirty="0"/>
              <a:t>.</a:t>
            </a:r>
            <a:endParaRPr lang="en-US" dirty="0"/>
          </a:p>
          <a:p>
            <a:endParaRPr lang="en-US" dirty="0"/>
          </a:p>
        </p:txBody>
      </p:sp>
    </p:spTree>
    <p:extLst>
      <p:ext uri="{BB962C8B-B14F-4D97-AF65-F5344CB8AC3E}">
        <p14:creationId xmlns:p14="http://schemas.microsoft.com/office/powerpoint/2010/main" val="2052145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54201743"/>
              </p:ext>
            </p:extLst>
          </p:nvPr>
        </p:nvGraphicFramePr>
        <p:xfrm>
          <a:off x="228600" y="228600"/>
          <a:ext cx="8458200" cy="6269037"/>
        </p:xfrm>
        <a:graphic>
          <a:graphicData uri="http://schemas.openxmlformats.org/drawingml/2006/table">
            <a:tbl>
              <a:tblPr>
                <a:tableStyleId>{5C22544A-7EE6-4342-B048-85BDC9FD1C3A}</a:tableStyleId>
              </a:tblPr>
              <a:tblGrid>
                <a:gridCol w="1194978">
                  <a:extLst>
                    <a:ext uri="{9D8B030D-6E8A-4147-A177-3AD203B41FA5}">
                      <a16:colId xmlns:a16="http://schemas.microsoft.com/office/drawing/2014/main" xmlns="" val="1500314454"/>
                    </a:ext>
                  </a:extLst>
                </a:gridCol>
                <a:gridCol w="1960510">
                  <a:extLst>
                    <a:ext uri="{9D8B030D-6E8A-4147-A177-3AD203B41FA5}">
                      <a16:colId xmlns:a16="http://schemas.microsoft.com/office/drawing/2014/main" xmlns="" val="1942865366"/>
                    </a:ext>
                  </a:extLst>
                </a:gridCol>
                <a:gridCol w="5302712">
                  <a:extLst>
                    <a:ext uri="{9D8B030D-6E8A-4147-A177-3AD203B41FA5}">
                      <a16:colId xmlns:a16="http://schemas.microsoft.com/office/drawing/2014/main" xmlns="" val="2357248895"/>
                    </a:ext>
                  </a:extLst>
                </a:gridCol>
              </a:tblGrid>
              <a:tr h="799554">
                <a:tc>
                  <a:txBody>
                    <a:bodyPr/>
                    <a:lstStyle/>
                    <a:p>
                      <a:pPr algn="ctr" fontAlgn="ctr"/>
                      <a:r>
                        <a:rPr lang="en-US" sz="2200" b="1" u="none" strike="noStrike" dirty="0">
                          <a:effectLst/>
                        </a:rPr>
                        <a:t>5</a:t>
                      </a:r>
                      <a:endParaRPr lang="en-US" sz="2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200" b="1" u="none" strike="noStrike" dirty="0">
                          <a:effectLst/>
                        </a:rPr>
                        <a:t>By 18/11/2018</a:t>
                      </a:r>
                      <a:endParaRPr lang="en-US" sz="2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200" b="1" u="none" strike="noStrike" dirty="0">
                          <a:effectLst/>
                        </a:rPr>
                        <a:t> Necessary </a:t>
                      </a:r>
                      <a:r>
                        <a:rPr lang="en-US" sz="2200" b="1" u="none" strike="noStrike" dirty="0" err="1">
                          <a:effectLst/>
                        </a:rPr>
                        <a:t>updation</a:t>
                      </a:r>
                      <a:r>
                        <a:rPr lang="en-US" sz="2200" b="1" u="none" strike="noStrike" dirty="0">
                          <a:effectLst/>
                        </a:rPr>
                        <a:t> of records, if required, after hearing under supervision of EROs. </a:t>
                      </a:r>
                      <a:endParaRPr lang="en-US" sz="2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394694429"/>
                  </a:ext>
                </a:extLst>
              </a:tr>
              <a:tr h="191048">
                <a:tc>
                  <a:txBody>
                    <a:bodyPr/>
                    <a:lstStyle/>
                    <a:p>
                      <a:pPr algn="ctr" fontAlgn="ctr"/>
                      <a:endParaRPr lang="en-US" sz="2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200" b="1" u="none" strike="noStrike" dirty="0">
                          <a:effectLst/>
                        </a:rPr>
                        <a:t> </a:t>
                      </a:r>
                      <a:endParaRPr lang="en-US" sz="2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200" b="1" u="none" strike="noStrike" dirty="0">
                          <a:effectLst/>
                        </a:rPr>
                        <a:t> </a:t>
                      </a:r>
                      <a:endParaRPr lang="en-US" sz="2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850185282"/>
                  </a:ext>
                </a:extLst>
              </a:tr>
              <a:tr h="104775">
                <a:tc>
                  <a:txBody>
                    <a:bodyPr/>
                    <a:lstStyle/>
                    <a:p>
                      <a:pPr algn="ctr">
                        <a:lnSpc>
                          <a:spcPct val="115000"/>
                        </a:lnSpc>
                        <a:spcAft>
                          <a:spcPts val="0"/>
                        </a:spcAft>
                      </a:pPr>
                      <a:r>
                        <a:rPr lang="en-US" sz="2200" b="1" u="none" strike="noStrike" kern="1200" dirty="0">
                          <a:solidFill>
                            <a:schemeClr val="dk1"/>
                          </a:solidFill>
                          <a:effectLst/>
                          <a:latin typeface="+mn-lt"/>
                          <a:ea typeface="+mn-ea"/>
                          <a:cs typeface="+mn-cs"/>
                        </a:rPr>
                        <a:t>6</a:t>
                      </a:r>
                      <a:endParaRPr lang="en-IN" sz="2200" b="1" u="none" strike="noStrike" kern="1200" dirty="0">
                        <a:solidFill>
                          <a:schemeClr val="dk1"/>
                        </a:solidFill>
                        <a:effectLst/>
                        <a:latin typeface="+mn-lt"/>
                        <a:ea typeface="+mn-ea"/>
                        <a:cs typeface="+mn-cs"/>
                      </a:endParaRPr>
                    </a:p>
                  </a:txBody>
                  <a:tcPr marL="68580" marR="68580" marT="0" marB="0" anchor="ctr"/>
                </a:tc>
                <a:tc>
                  <a:txBody>
                    <a:bodyPr/>
                    <a:lstStyle/>
                    <a:p>
                      <a:pPr algn="ctr">
                        <a:lnSpc>
                          <a:spcPct val="115000"/>
                        </a:lnSpc>
                        <a:spcAft>
                          <a:spcPts val="0"/>
                        </a:spcAft>
                      </a:pPr>
                      <a:r>
                        <a:rPr lang="en-US" sz="2200" b="1" u="none" strike="noStrike" kern="1200" dirty="0">
                          <a:solidFill>
                            <a:schemeClr val="dk1"/>
                          </a:solidFill>
                          <a:effectLst/>
                          <a:latin typeface="+mn-lt"/>
                          <a:ea typeface="+mn-ea"/>
                          <a:cs typeface="+mn-cs"/>
                        </a:rPr>
                        <a:t>By 20</a:t>
                      </a:r>
                      <a:r>
                        <a:rPr lang="hi-IN" sz="2200" b="1" u="none" strike="noStrike" kern="1200" dirty="0">
                          <a:solidFill>
                            <a:schemeClr val="dk1"/>
                          </a:solidFill>
                          <a:effectLst/>
                          <a:latin typeface="+mn-lt"/>
                          <a:ea typeface="+mn-ea"/>
                          <a:cs typeface="+mn-cs"/>
                        </a:rPr>
                        <a:t>/</a:t>
                      </a:r>
                      <a:r>
                        <a:rPr lang="en-US" sz="2200" b="1" u="none" strike="noStrike" kern="1200" dirty="0">
                          <a:solidFill>
                            <a:schemeClr val="dk1"/>
                          </a:solidFill>
                          <a:effectLst/>
                          <a:latin typeface="+mn-lt"/>
                          <a:ea typeface="+mn-ea"/>
                          <a:cs typeface="+mn-cs"/>
                        </a:rPr>
                        <a:t>11</a:t>
                      </a:r>
                      <a:r>
                        <a:rPr lang="hi-IN" sz="2200" b="1" u="none" strike="noStrike" kern="1200" dirty="0">
                          <a:solidFill>
                            <a:schemeClr val="dk1"/>
                          </a:solidFill>
                          <a:effectLst/>
                          <a:latin typeface="+mn-lt"/>
                          <a:ea typeface="+mn-ea"/>
                          <a:cs typeface="+mn-cs"/>
                        </a:rPr>
                        <a:t>/</a:t>
                      </a:r>
                      <a:r>
                        <a:rPr lang="en-US" sz="2200" b="1" u="none" strike="noStrike" kern="1200" dirty="0">
                          <a:solidFill>
                            <a:schemeClr val="dk1"/>
                          </a:solidFill>
                          <a:effectLst/>
                          <a:latin typeface="+mn-lt"/>
                          <a:ea typeface="+mn-ea"/>
                          <a:cs typeface="+mn-cs"/>
                        </a:rPr>
                        <a:t>2018</a:t>
                      </a:r>
                      <a:endParaRPr lang="en-IN" sz="2200" b="1" u="none" strike="noStrike" kern="1200" dirty="0">
                        <a:solidFill>
                          <a:schemeClr val="dk1"/>
                        </a:solidFill>
                        <a:effectLst/>
                        <a:latin typeface="+mn-lt"/>
                        <a:ea typeface="+mn-ea"/>
                        <a:cs typeface="+mn-cs"/>
                      </a:endParaRPr>
                    </a:p>
                  </a:txBody>
                  <a:tcPr marL="68580" marR="68580" marT="0" marB="0" anchor="ctr"/>
                </a:tc>
                <a:tc>
                  <a:txBody>
                    <a:bodyPr/>
                    <a:lstStyle/>
                    <a:p>
                      <a:pPr>
                        <a:lnSpc>
                          <a:spcPct val="115000"/>
                        </a:lnSpc>
                        <a:spcAft>
                          <a:spcPts val="0"/>
                        </a:spcAft>
                      </a:pPr>
                      <a:r>
                        <a:rPr lang="en-US" sz="2200" b="1" u="none" strike="noStrike" kern="1200" dirty="0">
                          <a:solidFill>
                            <a:schemeClr val="dk1"/>
                          </a:solidFill>
                          <a:effectLst/>
                          <a:latin typeface="+mn-lt"/>
                          <a:ea typeface="+mn-ea"/>
                          <a:cs typeface="+mn-cs"/>
                        </a:rPr>
                        <a:t>Disposal of all DSEs and logical errors</a:t>
                      </a:r>
                      <a:endParaRPr lang="en-IN" sz="2200" b="1" u="none" strike="noStrike" kern="1200" dirty="0">
                        <a:solidFill>
                          <a:schemeClr val="dk1"/>
                        </a:solidFill>
                        <a:effectLst/>
                        <a:latin typeface="+mn-lt"/>
                        <a:ea typeface="+mn-ea"/>
                        <a:cs typeface="+mn-cs"/>
                      </a:endParaRPr>
                    </a:p>
                  </a:txBody>
                  <a:tcPr marL="68580" marR="68580" marT="0" marB="0" anchor="b"/>
                </a:tc>
              </a:tr>
              <a:tr h="357823">
                <a:tc>
                  <a:txBody>
                    <a:bodyPr/>
                    <a:lstStyle/>
                    <a:p>
                      <a:pPr algn="ctr" fontAlgn="ctr"/>
                      <a:endParaRPr lang="en-US" sz="2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2200" b="1" i="0" u="none" strike="noStrike" dirty="0">
                        <a:solidFill>
                          <a:srgbClr val="000000"/>
                        </a:solidFill>
                        <a:effectLst/>
                        <a:latin typeface="Calibri" panose="020F0502020204030204" pitchFamily="34" charset="0"/>
                      </a:endParaRPr>
                    </a:p>
                  </a:txBody>
                  <a:tcPr marL="9525" marR="9525" marT="9525" marB="0" anchor="ctr"/>
                </a:tc>
                <a:tc>
                  <a:txBody>
                    <a:bodyPr/>
                    <a:lstStyle/>
                    <a:p>
                      <a:endParaRPr lang="en-IN" sz="2200" dirty="0"/>
                    </a:p>
                  </a:txBody>
                  <a:tcPr/>
                </a:tc>
              </a:tr>
              <a:tr h="1044802">
                <a:tc>
                  <a:txBody>
                    <a:bodyPr/>
                    <a:lstStyle/>
                    <a:p>
                      <a:pPr algn="ctr" fontAlgn="ctr"/>
                      <a:r>
                        <a:rPr lang="en-US" sz="2200" b="1" i="0" u="none" strike="noStrike" dirty="0" smtClean="0">
                          <a:solidFill>
                            <a:schemeClr val="dk1"/>
                          </a:solidFill>
                          <a:effectLst/>
                          <a:latin typeface="+mn-lt"/>
                        </a:rPr>
                        <a:t>7</a:t>
                      </a:r>
                      <a:endParaRPr lang="en-US" sz="2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200" b="1" u="none" strike="noStrike" dirty="0">
                          <a:effectLst/>
                        </a:rPr>
                        <a:t>By 22/11/2018</a:t>
                      </a:r>
                      <a:endParaRPr lang="en-US" sz="2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200" b="1" u="none" strike="noStrike" dirty="0">
                          <a:effectLst/>
                        </a:rPr>
                        <a:t>Generation of updated list of applications and thorough verification in presence of BLOs, Supervisors and AEROs.</a:t>
                      </a:r>
                      <a:endParaRPr lang="en-US" sz="2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91703316"/>
                  </a:ext>
                </a:extLst>
              </a:tr>
              <a:tr h="184852">
                <a:tc gridSpan="3">
                  <a:txBody>
                    <a:bodyPr/>
                    <a:lstStyle/>
                    <a:p>
                      <a:pPr algn="ctr" fontAlgn="ctr"/>
                      <a:r>
                        <a:rPr lang="en-US" sz="2200" b="1" u="none" strike="noStrike" dirty="0">
                          <a:effectLst/>
                        </a:rPr>
                        <a:t> </a:t>
                      </a:r>
                      <a:endParaRPr lang="en-US" sz="2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694537790"/>
                  </a:ext>
                </a:extLst>
              </a:tr>
              <a:tr h="825374">
                <a:tc>
                  <a:txBody>
                    <a:bodyPr/>
                    <a:lstStyle/>
                    <a:p>
                      <a:pPr algn="ctr" fontAlgn="ctr"/>
                      <a:r>
                        <a:rPr lang="en-US" sz="2200" b="1" i="0" u="none" strike="noStrike" dirty="0" smtClean="0">
                          <a:solidFill>
                            <a:schemeClr val="dk1"/>
                          </a:solidFill>
                          <a:effectLst/>
                          <a:latin typeface="+mn-lt"/>
                        </a:rPr>
                        <a:t>8</a:t>
                      </a:r>
                      <a:endParaRPr lang="en-US" sz="2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200" b="1" u="none" strike="noStrike" dirty="0">
                          <a:effectLst/>
                        </a:rPr>
                        <a:t>By 23/11/2018</a:t>
                      </a:r>
                      <a:endParaRPr lang="en-US" sz="2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just" fontAlgn="ctr"/>
                      <a:r>
                        <a:rPr lang="en-US" sz="2200" b="1" u="none" strike="noStrike" dirty="0">
                          <a:effectLst/>
                        </a:rPr>
                        <a:t>Disposal of all claims and objection after final approval of ERO and assignment of EPIC.</a:t>
                      </a:r>
                      <a:endParaRPr lang="en-US" sz="2200" b="1" i="1" u="none" strike="noStrike" dirty="0">
                        <a:solidFill>
                          <a:srgbClr val="0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xmlns="" val="247857181"/>
                  </a:ext>
                </a:extLst>
              </a:tr>
              <a:tr h="335767">
                <a:tc gridSpan="3">
                  <a:txBody>
                    <a:bodyPr/>
                    <a:lstStyle/>
                    <a:p>
                      <a:pPr algn="ctr" fontAlgn="ctr"/>
                      <a:r>
                        <a:rPr lang="en-US" sz="2200" b="1" u="none" strike="noStrike" dirty="0">
                          <a:effectLst/>
                        </a:rPr>
                        <a:t> </a:t>
                      </a:r>
                      <a:endParaRPr lang="en-US" sz="2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683443850"/>
                  </a:ext>
                </a:extLst>
              </a:tr>
              <a:tr h="1340633">
                <a:tc>
                  <a:txBody>
                    <a:bodyPr/>
                    <a:lstStyle/>
                    <a:p>
                      <a:pPr algn="ctr">
                        <a:lnSpc>
                          <a:spcPct val="115000"/>
                        </a:lnSpc>
                        <a:spcAft>
                          <a:spcPts val="0"/>
                        </a:spcAft>
                      </a:pPr>
                      <a:r>
                        <a:rPr lang="en-US" sz="2000" b="1" u="none" strike="noStrike" kern="1200">
                          <a:solidFill>
                            <a:schemeClr val="dk1"/>
                          </a:solidFill>
                          <a:effectLst/>
                          <a:latin typeface="+mn-lt"/>
                          <a:ea typeface="+mn-ea"/>
                          <a:cs typeface="+mn-cs"/>
                        </a:rPr>
                        <a:t>9</a:t>
                      </a:r>
                      <a:endParaRPr lang="en-IN" sz="2000" b="1" u="none" strike="noStrike" kern="1200">
                        <a:solidFill>
                          <a:schemeClr val="dk1"/>
                        </a:solidFill>
                        <a:effectLst/>
                        <a:latin typeface="+mn-lt"/>
                        <a:ea typeface="+mn-ea"/>
                        <a:cs typeface="+mn-cs"/>
                      </a:endParaRPr>
                    </a:p>
                  </a:txBody>
                  <a:tcPr marL="68580" marR="68580" marT="0" marB="0" anchor="ctr"/>
                </a:tc>
                <a:tc>
                  <a:txBody>
                    <a:bodyPr/>
                    <a:lstStyle/>
                    <a:p>
                      <a:pPr algn="ctr">
                        <a:lnSpc>
                          <a:spcPct val="115000"/>
                        </a:lnSpc>
                        <a:spcAft>
                          <a:spcPts val="0"/>
                        </a:spcAft>
                      </a:pPr>
                      <a:r>
                        <a:rPr lang="en-US" sz="2000" b="1" u="none" strike="noStrike" kern="1200">
                          <a:solidFill>
                            <a:schemeClr val="dk1"/>
                          </a:solidFill>
                          <a:effectLst/>
                          <a:latin typeface="+mn-lt"/>
                          <a:ea typeface="+mn-ea"/>
                          <a:cs typeface="+mn-cs"/>
                        </a:rPr>
                        <a:t>On 25</a:t>
                      </a:r>
                      <a:r>
                        <a:rPr lang="hi-IN" sz="2000" b="1" u="none" strike="noStrike" kern="1200">
                          <a:solidFill>
                            <a:schemeClr val="dk1"/>
                          </a:solidFill>
                          <a:effectLst/>
                          <a:latin typeface="+mn-lt"/>
                          <a:ea typeface="+mn-ea"/>
                          <a:cs typeface="+mn-cs"/>
                        </a:rPr>
                        <a:t>/</a:t>
                      </a:r>
                      <a:r>
                        <a:rPr lang="en-US" sz="2000" b="1" u="none" strike="noStrike" kern="1200">
                          <a:solidFill>
                            <a:schemeClr val="dk1"/>
                          </a:solidFill>
                          <a:effectLst/>
                          <a:latin typeface="+mn-lt"/>
                          <a:ea typeface="+mn-ea"/>
                          <a:cs typeface="+mn-cs"/>
                        </a:rPr>
                        <a:t>11</a:t>
                      </a:r>
                      <a:r>
                        <a:rPr lang="hi-IN" sz="2000" b="1" u="none" strike="noStrike" kern="1200">
                          <a:solidFill>
                            <a:schemeClr val="dk1"/>
                          </a:solidFill>
                          <a:effectLst/>
                          <a:latin typeface="+mn-lt"/>
                          <a:ea typeface="+mn-ea"/>
                          <a:cs typeface="+mn-cs"/>
                        </a:rPr>
                        <a:t>/</a:t>
                      </a:r>
                      <a:r>
                        <a:rPr lang="en-US" sz="2000" b="1" u="none" strike="noStrike" kern="1200">
                          <a:solidFill>
                            <a:schemeClr val="dk1"/>
                          </a:solidFill>
                          <a:effectLst/>
                          <a:latin typeface="+mn-lt"/>
                          <a:ea typeface="+mn-ea"/>
                          <a:cs typeface="+mn-cs"/>
                        </a:rPr>
                        <a:t>2018</a:t>
                      </a:r>
                      <a:endParaRPr lang="en-IN" sz="2000" b="1" u="none" strike="noStrike" kern="1200">
                        <a:solidFill>
                          <a:schemeClr val="dk1"/>
                        </a:solidFill>
                        <a:effectLst/>
                        <a:latin typeface="+mn-lt"/>
                        <a:ea typeface="+mn-ea"/>
                        <a:cs typeface="+mn-cs"/>
                      </a:endParaRPr>
                    </a:p>
                  </a:txBody>
                  <a:tcPr marL="68580" marR="68580" marT="0" marB="0" anchor="ctr"/>
                </a:tc>
                <a:tc>
                  <a:txBody>
                    <a:bodyPr/>
                    <a:lstStyle/>
                    <a:p>
                      <a:pPr algn="just">
                        <a:lnSpc>
                          <a:spcPct val="115000"/>
                        </a:lnSpc>
                        <a:spcAft>
                          <a:spcPts val="0"/>
                        </a:spcAft>
                      </a:pPr>
                      <a:r>
                        <a:rPr lang="hi-IN" sz="2000" b="1" u="none" strike="noStrike" kern="1200" dirty="0">
                          <a:solidFill>
                            <a:schemeClr val="dk1"/>
                          </a:solidFill>
                          <a:effectLst/>
                          <a:latin typeface="+mn-lt"/>
                          <a:ea typeface="+mn-ea"/>
                          <a:cs typeface="+mn-cs"/>
                        </a:rPr>
                        <a:t>“</a:t>
                      </a:r>
                      <a:r>
                        <a:rPr lang="en-US" sz="2000" b="1" u="none" strike="noStrike" kern="1200" dirty="0">
                          <a:solidFill>
                            <a:schemeClr val="dk1"/>
                          </a:solidFill>
                          <a:effectLst/>
                          <a:latin typeface="+mn-lt"/>
                          <a:ea typeface="+mn-ea"/>
                          <a:cs typeface="+mn-cs"/>
                        </a:rPr>
                        <a:t>Single Day Hearing </a:t>
                      </a:r>
                      <a:r>
                        <a:rPr lang="en-US" sz="2000" b="1" u="none" strike="noStrike" kern="1200" dirty="0" err="1">
                          <a:solidFill>
                            <a:schemeClr val="dk1"/>
                          </a:solidFill>
                          <a:effectLst/>
                          <a:latin typeface="+mn-lt"/>
                          <a:ea typeface="+mn-ea"/>
                          <a:cs typeface="+mn-cs"/>
                        </a:rPr>
                        <a:t>Programme</a:t>
                      </a:r>
                      <a:r>
                        <a:rPr lang="hi-IN" sz="2000" b="1" u="none" strike="noStrike" kern="1200" dirty="0">
                          <a:solidFill>
                            <a:schemeClr val="dk1"/>
                          </a:solidFill>
                          <a:effectLst/>
                          <a:latin typeface="+mn-lt"/>
                          <a:ea typeface="+mn-ea"/>
                          <a:cs typeface="+mn-cs"/>
                        </a:rPr>
                        <a:t>” </a:t>
                      </a:r>
                      <a:r>
                        <a:rPr lang="en-US" sz="2000" b="1" u="none" strike="noStrike" kern="1200" dirty="0">
                          <a:solidFill>
                            <a:schemeClr val="dk1"/>
                          </a:solidFill>
                          <a:effectLst/>
                          <a:latin typeface="+mn-lt"/>
                          <a:ea typeface="+mn-ea"/>
                          <a:cs typeface="+mn-cs"/>
                        </a:rPr>
                        <a:t>for DSEs </a:t>
                      </a:r>
                      <a:r>
                        <a:rPr lang="hi-IN" sz="2000" b="1" u="none" strike="noStrike" kern="1200" dirty="0">
                          <a:solidFill>
                            <a:schemeClr val="dk1"/>
                          </a:solidFill>
                          <a:effectLst/>
                          <a:latin typeface="+mn-lt"/>
                          <a:ea typeface="+mn-ea"/>
                          <a:cs typeface="+mn-cs"/>
                        </a:rPr>
                        <a:t>(</a:t>
                      </a:r>
                      <a:r>
                        <a:rPr lang="en-US" sz="2000" b="1" u="none" strike="noStrike" kern="1200" dirty="0">
                          <a:solidFill>
                            <a:schemeClr val="dk1"/>
                          </a:solidFill>
                          <a:effectLst/>
                          <a:latin typeface="+mn-lt"/>
                          <a:ea typeface="+mn-ea"/>
                          <a:cs typeface="+mn-cs"/>
                        </a:rPr>
                        <a:t>only for matched and doubtful cases as decided by ERO after the table top exercise and field verification by BLOs</a:t>
                      </a:r>
                      <a:r>
                        <a:rPr lang="hi-IN" sz="2000" b="1" u="none" strike="noStrike" kern="1200" dirty="0">
                          <a:solidFill>
                            <a:schemeClr val="dk1"/>
                          </a:solidFill>
                          <a:effectLst/>
                          <a:latin typeface="+mn-lt"/>
                          <a:ea typeface="+mn-ea"/>
                          <a:cs typeface="+mn-cs"/>
                        </a:rPr>
                        <a:t>) </a:t>
                      </a:r>
                      <a:r>
                        <a:rPr lang="en-US" sz="2000" b="1" u="none" strike="noStrike" kern="1200" dirty="0">
                          <a:solidFill>
                            <a:schemeClr val="dk1"/>
                          </a:solidFill>
                          <a:effectLst/>
                          <a:latin typeface="+mn-lt"/>
                          <a:ea typeface="+mn-ea"/>
                          <a:cs typeface="+mn-cs"/>
                        </a:rPr>
                        <a:t>across AC within the District </a:t>
                      </a:r>
                      <a:r>
                        <a:rPr lang="hi-IN" sz="2000" b="1" u="none" strike="noStrike" kern="1200" dirty="0">
                          <a:solidFill>
                            <a:schemeClr val="dk1"/>
                          </a:solidFill>
                          <a:effectLst/>
                          <a:latin typeface="+mn-lt"/>
                          <a:ea typeface="+mn-ea"/>
                          <a:cs typeface="+mn-cs"/>
                        </a:rPr>
                        <a:t>/ </a:t>
                      </a:r>
                      <a:r>
                        <a:rPr lang="en-US" sz="2000" b="1" u="none" strike="noStrike" kern="1200" dirty="0">
                          <a:solidFill>
                            <a:schemeClr val="dk1"/>
                          </a:solidFill>
                          <a:effectLst/>
                          <a:latin typeface="+mn-lt"/>
                          <a:ea typeface="+mn-ea"/>
                          <a:cs typeface="+mn-cs"/>
                        </a:rPr>
                        <a:t>across AC within the State</a:t>
                      </a:r>
                      <a:endParaRPr lang="en-IN" sz="2000" b="1" u="none" strike="noStrike"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1088149660"/>
                  </a:ext>
                </a:extLst>
              </a:tr>
            </a:tbl>
          </a:graphicData>
        </a:graphic>
      </p:graphicFrame>
    </p:spTree>
    <p:extLst>
      <p:ext uri="{BB962C8B-B14F-4D97-AF65-F5344CB8AC3E}">
        <p14:creationId xmlns:p14="http://schemas.microsoft.com/office/powerpoint/2010/main" val="572645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PVS …..</a:t>
            </a:r>
            <a:endParaRPr lang="en-US" dirty="0"/>
          </a:p>
        </p:txBody>
      </p:sp>
      <p:sp>
        <p:nvSpPr>
          <p:cNvPr id="3" name="Content Placeholder 2"/>
          <p:cNvSpPr>
            <a:spLocks noGrp="1"/>
          </p:cNvSpPr>
          <p:nvPr>
            <p:ph idx="1"/>
          </p:nvPr>
        </p:nvSpPr>
        <p:spPr>
          <a:xfrm>
            <a:off x="457200" y="1295400"/>
            <a:ext cx="8229600" cy="5334000"/>
          </a:xfrm>
        </p:spPr>
        <p:txBody>
          <a:bodyPr>
            <a:normAutofit lnSpcReduction="10000"/>
          </a:bodyPr>
          <a:lstStyle/>
          <a:p>
            <a:r>
              <a:rPr lang="en-IN" dirty="0"/>
              <a:t>The  Photo   Voter </a:t>
            </a:r>
            <a:r>
              <a:rPr lang="en-IN" dirty="0" smtClean="0"/>
              <a:t>Slips should  </a:t>
            </a:r>
            <a:r>
              <a:rPr lang="en-IN" dirty="0"/>
              <a:t>be  issued   </a:t>
            </a:r>
            <a:r>
              <a:rPr lang="en-IN" b="1" dirty="0"/>
              <a:t>under   </a:t>
            </a:r>
            <a:r>
              <a:rPr lang="en-IN" b="1" dirty="0" smtClean="0"/>
              <a:t>original </a:t>
            </a:r>
            <a:r>
              <a:rPr lang="en-IN" b="1" dirty="0"/>
              <a:t>signatures </a:t>
            </a:r>
            <a:r>
              <a:rPr lang="en-IN" b="1" dirty="0" smtClean="0"/>
              <a:t>of  </a:t>
            </a:r>
            <a:r>
              <a:rPr lang="en-IN" b="1" dirty="0"/>
              <a:t>the  </a:t>
            </a:r>
            <a:r>
              <a:rPr lang="en-IN" b="1" dirty="0" smtClean="0"/>
              <a:t>BLOs</a:t>
            </a:r>
            <a:r>
              <a:rPr lang="en-IN" b="1" dirty="0"/>
              <a:t>.    </a:t>
            </a:r>
            <a:endParaRPr lang="en-IN" b="1" dirty="0" smtClean="0"/>
          </a:p>
          <a:p>
            <a:r>
              <a:rPr lang="en-IN" dirty="0" smtClean="0"/>
              <a:t>The  </a:t>
            </a:r>
            <a:r>
              <a:rPr lang="en-IN" dirty="0"/>
              <a:t>BLO shall  give  the  Photo  Voter   Slip  either  to  the  </a:t>
            </a:r>
            <a:r>
              <a:rPr lang="en-IN" b="1" dirty="0" smtClean="0"/>
              <a:t>voter  </a:t>
            </a:r>
            <a:r>
              <a:rPr lang="en-IN" b="1" dirty="0"/>
              <a:t>or  to  an  adult member </a:t>
            </a:r>
            <a:r>
              <a:rPr lang="en-IN" dirty="0" smtClean="0"/>
              <a:t>of  </a:t>
            </a:r>
            <a:r>
              <a:rPr lang="en-IN" dirty="0"/>
              <a:t>the  voter's  family  who  is  </a:t>
            </a:r>
            <a:r>
              <a:rPr lang="en-IN" dirty="0" smtClean="0"/>
              <a:t>himself/ </a:t>
            </a:r>
            <a:r>
              <a:rPr lang="en-IN" dirty="0"/>
              <a:t>herself  a  voter.  </a:t>
            </a:r>
            <a:endParaRPr lang="en-IN" dirty="0" smtClean="0"/>
          </a:p>
          <a:p>
            <a:r>
              <a:rPr lang="en-IN" dirty="0" smtClean="0"/>
              <a:t>The  </a:t>
            </a:r>
            <a:r>
              <a:rPr lang="en-IN" dirty="0"/>
              <a:t>BLO  shall obtain the </a:t>
            </a:r>
            <a:r>
              <a:rPr lang="en-IN" b="1" dirty="0" smtClean="0"/>
              <a:t>signature</a:t>
            </a:r>
            <a:r>
              <a:rPr lang="en-IN" dirty="0"/>
              <a:t>/</a:t>
            </a:r>
            <a:r>
              <a:rPr lang="en-IN" dirty="0" smtClean="0"/>
              <a:t> </a:t>
            </a:r>
            <a:r>
              <a:rPr lang="en-IN" b="1" dirty="0"/>
              <a:t>thumb  impression</a:t>
            </a:r>
            <a:r>
              <a:rPr lang="en-IN" dirty="0"/>
              <a:t>  of the person  to whom  the Photo Voter Slip  is delivered, </a:t>
            </a:r>
            <a:r>
              <a:rPr lang="en-IN" dirty="0" smtClean="0"/>
              <a:t> </a:t>
            </a:r>
            <a:r>
              <a:rPr lang="en-IN" dirty="0"/>
              <a:t>as  an  </a:t>
            </a:r>
            <a:r>
              <a:rPr lang="en-IN" b="1" dirty="0"/>
              <a:t>acknowledgement</a:t>
            </a:r>
            <a:r>
              <a:rPr lang="en-IN" dirty="0"/>
              <a:t>    of  having  received  the  Photo  Voter Slip. </a:t>
            </a:r>
            <a:endParaRPr lang="en-IN" dirty="0" smtClean="0"/>
          </a:p>
          <a:p>
            <a:endParaRPr lang="en-US" dirty="0"/>
          </a:p>
        </p:txBody>
      </p:sp>
    </p:spTree>
    <p:extLst>
      <p:ext uri="{BB962C8B-B14F-4D97-AF65-F5344CB8AC3E}">
        <p14:creationId xmlns:p14="http://schemas.microsoft.com/office/powerpoint/2010/main" val="2370327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PVS …</a:t>
            </a:r>
            <a:endParaRPr lang="en-US" dirty="0"/>
          </a:p>
        </p:txBody>
      </p:sp>
      <p:sp>
        <p:nvSpPr>
          <p:cNvPr id="3" name="Content Placeholder 2"/>
          <p:cNvSpPr>
            <a:spLocks noGrp="1"/>
          </p:cNvSpPr>
          <p:nvPr>
            <p:ph idx="1"/>
          </p:nvPr>
        </p:nvSpPr>
        <p:spPr>
          <a:xfrm>
            <a:off x="457200" y="1143000"/>
            <a:ext cx="8229600" cy="5410200"/>
          </a:xfrm>
        </p:spPr>
        <p:txBody>
          <a:bodyPr>
            <a:normAutofit fontScale="92500" lnSpcReduction="10000"/>
          </a:bodyPr>
          <a:lstStyle/>
          <a:p>
            <a:pPr algn="just"/>
            <a:r>
              <a:rPr lang="en-IN" dirty="0" smtClean="0"/>
              <a:t>The  </a:t>
            </a:r>
            <a:r>
              <a:rPr lang="en-IN" b="1" dirty="0"/>
              <a:t>marking  of Absent/   Shifted/  Dead  (ASD)</a:t>
            </a:r>
            <a:r>
              <a:rPr lang="en-IN" dirty="0"/>
              <a:t>  Voters  shall  also  be done  on the Photo Voter  Slips.  </a:t>
            </a:r>
            <a:endParaRPr lang="en-IN" dirty="0" smtClean="0"/>
          </a:p>
          <a:p>
            <a:pPr algn="just"/>
            <a:r>
              <a:rPr lang="en-IN" dirty="0" smtClean="0"/>
              <a:t>The  </a:t>
            </a:r>
            <a:r>
              <a:rPr lang="en-IN" b="1" dirty="0" smtClean="0"/>
              <a:t>RO</a:t>
            </a:r>
            <a:r>
              <a:rPr lang="en-IN" dirty="0" smtClean="0"/>
              <a:t> shall prepare a </a:t>
            </a:r>
            <a:r>
              <a:rPr lang="en-IN" b="1" dirty="0"/>
              <a:t>schedule</a:t>
            </a:r>
            <a:r>
              <a:rPr lang="en-IN" dirty="0"/>
              <a:t> </a:t>
            </a:r>
            <a:r>
              <a:rPr lang="en-IN" dirty="0" smtClean="0"/>
              <a:t>for </a:t>
            </a:r>
            <a:r>
              <a:rPr lang="en-IN" dirty="0"/>
              <a:t>distribution </a:t>
            </a:r>
            <a:r>
              <a:rPr lang="en-IN" dirty="0" smtClean="0"/>
              <a:t>of  </a:t>
            </a:r>
            <a:r>
              <a:rPr lang="en-IN" dirty="0"/>
              <a:t>Photo   Voter   Slips   by  the  </a:t>
            </a:r>
            <a:r>
              <a:rPr lang="en-IN" dirty="0" err="1"/>
              <a:t>BlOs</a:t>
            </a:r>
            <a:r>
              <a:rPr lang="en-IN" dirty="0"/>
              <a:t>.    </a:t>
            </a:r>
            <a:endParaRPr lang="en-IN" dirty="0" smtClean="0"/>
          </a:p>
          <a:p>
            <a:pPr algn="just"/>
            <a:r>
              <a:rPr lang="en-IN" dirty="0" smtClean="0"/>
              <a:t>A  </a:t>
            </a:r>
            <a:r>
              <a:rPr lang="en-IN" dirty="0"/>
              <a:t>copy  of this  </a:t>
            </a:r>
            <a:r>
              <a:rPr lang="en-IN" b="1" dirty="0"/>
              <a:t>schedule</a:t>
            </a:r>
            <a:r>
              <a:rPr lang="en-IN" dirty="0"/>
              <a:t> shall  be given  by the  RO to the  </a:t>
            </a:r>
            <a:r>
              <a:rPr lang="en-IN" b="1" dirty="0"/>
              <a:t>Political  Parties,  Booth  Level Agents  (BLAs)</a:t>
            </a:r>
            <a:r>
              <a:rPr lang="en-IN" dirty="0"/>
              <a:t>  of all  recognized    political   parties,   if  they   have  been   appointed   and  contesting Candidates  and their Agents,  </a:t>
            </a:r>
            <a:r>
              <a:rPr lang="en-IN" dirty="0" smtClean="0"/>
              <a:t>under acknowledgement, </a:t>
            </a:r>
            <a:r>
              <a:rPr lang="en-IN" b="1" dirty="0" smtClean="0"/>
              <a:t>well in advance and BLOs should adhere</a:t>
            </a:r>
            <a:r>
              <a:rPr lang="en-IN" dirty="0" smtClean="0"/>
              <a:t> to it.</a:t>
            </a:r>
          </a:p>
        </p:txBody>
      </p:sp>
    </p:spTree>
    <p:extLst>
      <p:ext uri="{BB962C8B-B14F-4D97-AF65-F5344CB8AC3E}">
        <p14:creationId xmlns:p14="http://schemas.microsoft.com/office/powerpoint/2010/main" val="2326096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PVS …</a:t>
            </a:r>
            <a:endParaRPr lang="en-US" dirty="0"/>
          </a:p>
        </p:txBody>
      </p:sp>
      <p:sp>
        <p:nvSpPr>
          <p:cNvPr id="3" name="Content Placeholder 2"/>
          <p:cNvSpPr>
            <a:spLocks noGrp="1"/>
          </p:cNvSpPr>
          <p:nvPr>
            <p:ph idx="1"/>
          </p:nvPr>
        </p:nvSpPr>
        <p:spPr>
          <a:xfrm>
            <a:off x="457200" y="1143000"/>
            <a:ext cx="8229600" cy="5181600"/>
          </a:xfrm>
        </p:spPr>
        <p:txBody>
          <a:bodyPr>
            <a:normAutofit fontScale="92500" lnSpcReduction="20000"/>
          </a:bodyPr>
          <a:lstStyle/>
          <a:p>
            <a:r>
              <a:rPr lang="en-IN" dirty="0"/>
              <a:t>The  DEOs  shall  ensure   </a:t>
            </a:r>
            <a:r>
              <a:rPr lang="en-IN" b="1" dirty="0"/>
              <a:t>that   BLOs  maintain   absolute     neutrality </a:t>
            </a:r>
            <a:r>
              <a:rPr lang="en-IN" dirty="0" smtClean="0"/>
              <a:t> </a:t>
            </a:r>
            <a:r>
              <a:rPr lang="en-IN" dirty="0"/>
              <a:t>during  the distribution  of Photo Voter  Slips.</a:t>
            </a:r>
            <a:endParaRPr lang="en-US" dirty="0"/>
          </a:p>
          <a:p>
            <a:r>
              <a:rPr lang="en-IN" b="1" dirty="0" smtClean="0"/>
              <a:t>RO/ Sector  </a:t>
            </a:r>
            <a:r>
              <a:rPr lang="en-IN" b="1" dirty="0"/>
              <a:t>Officers  should  randomly  check  </a:t>
            </a:r>
            <a:r>
              <a:rPr lang="en-IN" dirty="0"/>
              <a:t>that  distribution   of  Photo  Voter  Slips  </a:t>
            </a:r>
            <a:endParaRPr lang="en-IN" dirty="0" smtClean="0"/>
          </a:p>
          <a:p>
            <a:r>
              <a:rPr lang="en-IN" b="1" dirty="0" smtClean="0"/>
              <a:t>Bulk  </a:t>
            </a:r>
            <a:r>
              <a:rPr lang="en-IN" b="1" dirty="0"/>
              <a:t>distribution </a:t>
            </a:r>
            <a:r>
              <a:rPr lang="en-IN" dirty="0" smtClean="0"/>
              <a:t>of  </a:t>
            </a:r>
            <a:r>
              <a:rPr lang="en-IN" dirty="0"/>
              <a:t>the  Photo  Voter   Slips  shall   not  be allowed   by  BLO or any  other  person.</a:t>
            </a:r>
          </a:p>
          <a:p>
            <a:r>
              <a:rPr lang="en-IN" dirty="0"/>
              <a:t> Distribution   should   be completed   at  least   </a:t>
            </a:r>
            <a:r>
              <a:rPr lang="en-IN" b="1" dirty="0"/>
              <a:t>five  clear </a:t>
            </a:r>
            <a:r>
              <a:rPr lang="en-IN" b="1" dirty="0" smtClean="0"/>
              <a:t>days </a:t>
            </a:r>
            <a:r>
              <a:rPr lang="en-IN" dirty="0"/>
              <a:t>before  the  date  of </a:t>
            </a:r>
            <a:r>
              <a:rPr lang="en-IN" dirty="0" smtClean="0"/>
              <a:t>poll. Daily reporting shall be made in CEO’s Portal till completion.</a:t>
            </a:r>
            <a:endParaRPr lang="en-IN" dirty="0"/>
          </a:p>
        </p:txBody>
      </p:sp>
    </p:spTree>
    <p:extLst>
      <p:ext uri="{BB962C8B-B14F-4D97-AF65-F5344CB8AC3E}">
        <p14:creationId xmlns:p14="http://schemas.microsoft.com/office/powerpoint/2010/main" val="1420438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1" y="571500"/>
            <a:ext cx="8281006" cy="6096000"/>
          </a:xfrm>
        </p:spPr>
        <p:txBody>
          <a:bodyPr>
            <a:normAutofit/>
          </a:bodyPr>
          <a:lstStyle/>
          <a:p>
            <a:pPr marL="0" indent="0">
              <a:buNone/>
            </a:pPr>
            <a:r>
              <a:rPr lang="en-IN" sz="2300" b="1" dirty="0">
                <a:solidFill>
                  <a:srgbClr val="0070C0"/>
                </a:solidFill>
              </a:rPr>
              <a:t>Distribution of Photo Voter Slip (PVS).</a:t>
            </a:r>
          </a:p>
          <a:p>
            <a:pPr marL="0" indent="0">
              <a:buNone/>
            </a:pPr>
            <a:r>
              <a:rPr lang="en-IN" sz="2300" b="1" i="1" dirty="0">
                <a:solidFill>
                  <a:srgbClr val="7030A0"/>
                </a:solidFill>
              </a:rPr>
              <a:t>(ECI instruction No. 464/INST/VS/2017-EPS dated 19</a:t>
            </a:r>
            <a:r>
              <a:rPr lang="en-IN" sz="2300" b="1" i="1" baseline="30000" dirty="0">
                <a:solidFill>
                  <a:srgbClr val="7030A0"/>
                </a:solidFill>
              </a:rPr>
              <a:t>th</a:t>
            </a:r>
            <a:r>
              <a:rPr lang="en-IN" sz="2300" b="1" i="1" dirty="0">
                <a:solidFill>
                  <a:srgbClr val="7030A0"/>
                </a:solidFill>
              </a:rPr>
              <a:t>  January, 2017)</a:t>
            </a:r>
          </a:p>
          <a:p>
            <a:pPr algn="just"/>
            <a:r>
              <a:rPr lang="en-IN" sz="2800" b="1" dirty="0"/>
              <a:t>All undistributed </a:t>
            </a:r>
            <a:r>
              <a:rPr lang="en-IN" sz="2800" b="1" dirty="0">
                <a:solidFill>
                  <a:srgbClr val="FF0000"/>
                </a:solidFill>
              </a:rPr>
              <a:t>Photo Voter Slips (PVS) </a:t>
            </a:r>
            <a:r>
              <a:rPr lang="en-IN" sz="2800" b="1" dirty="0"/>
              <a:t>shall be returned by the BLO to the concerned ERO, who shall keep the same in the sealed cover under safe custody.</a:t>
            </a:r>
          </a:p>
          <a:p>
            <a:pPr algn="just"/>
            <a:r>
              <a:rPr lang="en-IN" sz="2800" b="1" dirty="0"/>
              <a:t>No further distribution of PVS would be done after the same are returned to the ERO.</a:t>
            </a:r>
          </a:p>
          <a:p>
            <a:pPr algn="just"/>
            <a:r>
              <a:rPr lang="en-IN" sz="2800" b="1" dirty="0">
                <a:solidFill>
                  <a:srgbClr val="FF0000"/>
                </a:solidFill>
              </a:rPr>
              <a:t>ERO</a:t>
            </a:r>
            <a:r>
              <a:rPr lang="en-IN" sz="2800" b="1" dirty="0"/>
              <a:t> shall make an </a:t>
            </a:r>
            <a:r>
              <a:rPr lang="en-IN" sz="2800" b="1" dirty="0">
                <a:solidFill>
                  <a:srgbClr val="FF0000"/>
                </a:solidFill>
              </a:rPr>
              <a:t>alphabetical list of undistributed PVS </a:t>
            </a:r>
            <a:r>
              <a:rPr lang="en-IN" sz="2800" b="1" dirty="0"/>
              <a:t>in respect of each part/polling station.</a:t>
            </a:r>
          </a:p>
          <a:p>
            <a:pPr algn="just"/>
            <a:r>
              <a:rPr lang="en-IN" sz="2800" b="1" dirty="0">
                <a:solidFill>
                  <a:srgbClr val="FF0000"/>
                </a:solidFill>
              </a:rPr>
              <a:t>Two copies </a:t>
            </a:r>
            <a:r>
              <a:rPr lang="en-IN" sz="2800" b="1" dirty="0"/>
              <a:t>of the alphabetical list shall be handed over </a:t>
            </a:r>
            <a:r>
              <a:rPr lang="en-IN" sz="2800" b="1" dirty="0">
                <a:solidFill>
                  <a:srgbClr val="FF0000"/>
                </a:solidFill>
              </a:rPr>
              <a:t>to the RO </a:t>
            </a:r>
            <a:r>
              <a:rPr lang="en-IN" sz="2800" b="1" dirty="0"/>
              <a:t>of the constituency.</a:t>
            </a:r>
          </a:p>
          <a:p>
            <a:pPr marL="0" indent="0" algn="just">
              <a:buNone/>
            </a:pPr>
            <a:endParaRPr lang="en-IN" sz="2000" b="1" dirty="0"/>
          </a:p>
        </p:txBody>
      </p:sp>
    </p:spTree>
    <p:extLst>
      <p:ext uri="{BB962C8B-B14F-4D97-AF65-F5344CB8AC3E}">
        <p14:creationId xmlns:p14="http://schemas.microsoft.com/office/powerpoint/2010/main" val="24501666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8200" y="4953000"/>
            <a:ext cx="35814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800" dirty="0" smtClean="0"/>
              <a:t>Thanks</a:t>
            </a:r>
            <a:endParaRPr lang="en-US" sz="4800" dirty="0"/>
          </a:p>
        </p:txBody>
      </p:sp>
    </p:spTree>
    <p:extLst>
      <p:ext uri="{BB962C8B-B14F-4D97-AF65-F5344CB8AC3E}">
        <p14:creationId xmlns:p14="http://schemas.microsoft.com/office/powerpoint/2010/main" val="1432539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92086728"/>
              </p:ext>
            </p:extLst>
          </p:nvPr>
        </p:nvGraphicFramePr>
        <p:xfrm>
          <a:off x="152400" y="304800"/>
          <a:ext cx="8686801" cy="6248400"/>
        </p:xfrm>
        <a:graphic>
          <a:graphicData uri="http://schemas.openxmlformats.org/drawingml/2006/table">
            <a:tbl>
              <a:tblPr>
                <a:tableStyleId>{5C22544A-7EE6-4342-B048-85BDC9FD1C3A}</a:tableStyleId>
              </a:tblPr>
              <a:tblGrid>
                <a:gridCol w="1227275">
                  <a:extLst>
                    <a:ext uri="{9D8B030D-6E8A-4147-A177-3AD203B41FA5}">
                      <a16:colId xmlns:a16="http://schemas.microsoft.com/office/drawing/2014/main" xmlns="" val="1556150600"/>
                    </a:ext>
                  </a:extLst>
                </a:gridCol>
                <a:gridCol w="2013498">
                  <a:extLst>
                    <a:ext uri="{9D8B030D-6E8A-4147-A177-3AD203B41FA5}">
                      <a16:colId xmlns:a16="http://schemas.microsoft.com/office/drawing/2014/main" xmlns="" val="521261356"/>
                    </a:ext>
                  </a:extLst>
                </a:gridCol>
                <a:gridCol w="5446028">
                  <a:extLst>
                    <a:ext uri="{9D8B030D-6E8A-4147-A177-3AD203B41FA5}">
                      <a16:colId xmlns:a16="http://schemas.microsoft.com/office/drawing/2014/main" xmlns="" val="3078331019"/>
                    </a:ext>
                  </a:extLst>
                </a:gridCol>
              </a:tblGrid>
              <a:tr h="1561329">
                <a:tc>
                  <a:txBody>
                    <a:bodyPr/>
                    <a:lstStyle/>
                    <a:p>
                      <a:pPr algn="ctr">
                        <a:lnSpc>
                          <a:spcPct val="115000"/>
                        </a:lnSpc>
                        <a:spcAft>
                          <a:spcPts val="0"/>
                        </a:spcAft>
                      </a:pPr>
                      <a:r>
                        <a:rPr lang="en-US"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IN" sz="2200" dirty="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ctr">
                        <a:lnSpc>
                          <a:spcPct val="115000"/>
                        </a:lnSpc>
                        <a:spcAft>
                          <a:spcPts val="0"/>
                        </a:spcAft>
                      </a:pPr>
                      <a:r>
                        <a:rPr lang="en-US"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27</a:t>
                      </a:r>
                      <a:r>
                        <a:rPr lang="hi-IN" sz="2200" b="1">
                          <a:solidFill>
                            <a:srgbClr val="000000"/>
                          </a:solidFill>
                          <a:effectLst/>
                          <a:latin typeface="Calibri" panose="020F0502020204030204" pitchFamily="34" charset="0"/>
                          <a:ea typeface="Times New Roman" panose="02020603050405020304" pitchFamily="18" charset="0"/>
                          <a:cs typeface="Mangal"/>
                        </a:rPr>
                        <a:t>/</a:t>
                      </a:r>
                      <a:r>
                        <a:rPr lang="en-US"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r>
                        <a:rPr lang="hi-IN" sz="2200" b="1">
                          <a:solidFill>
                            <a:srgbClr val="000000"/>
                          </a:solidFill>
                          <a:effectLst/>
                          <a:latin typeface="Calibri" panose="020F0502020204030204" pitchFamily="34" charset="0"/>
                          <a:ea typeface="Times New Roman" panose="02020603050405020304" pitchFamily="18" charset="0"/>
                          <a:cs typeface="Mangal"/>
                        </a:rPr>
                        <a:t>/</a:t>
                      </a:r>
                      <a:r>
                        <a:rPr lang="en-US"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220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just">
                        <a:lnSpc>
                          <a:spcPct val="115000"/>
                        </a:lnSpc>
                        <a:spcAft>
                          <a:spcPts val="0"/>
                        </a:spcAft>
                      </a:pPr>
                      <a:r>
                        <a:rPr lang="en-US" sz="220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Generation of Approval</a:t>
                      </a:r>
                      <a:r>
                        <a:rPr lang="hi-IN" sz="2200">
                          <a:solidFill>
                            <a:srgbClr val="000000"/>
                          </a:solidFill>
                          <a:effectLst/>
                          <a:latin typeface="Cambria" panose="02040503050406030204" pitchFamily="18" charset="0"/>
                          <a:ea typeface="Times New Roman" panose="02020603050405020304" pitchFamily="18" charset="0"/>
                          <a:cs typeface="Mangal"/>
                        </a:rPr>
                        <a:t>/</a:t>
                      </a:r>
                      <a:r>
                        <a:rPr lang="en-US" sz="220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Rejection list by the ERO and its thorough checking in presence of the BLOs, Supervisors and AEROs</a:t>
                      </a:r>
                      <a:r>
                        <a:rPr lang="hi-IN" sz="2200">
                          <a:solidFill>
                            <a:srgbClr val="000000"/>
                          </a:solidFill>
                          <a:effectLst/>
                          <a:latin typeface="Cambria" panose="02040503050406030204" pitchFamily="18" charset="0"/>
                          <a:ea typeface="Times New Roman" panose="02020603050405020304" pitchFamily="18" charset="0"/>
                          <a:cs typeface="Mangal"/>
                        </a:rPr>
                        <a:t>.</a:t>
                      </a:r>
                      <a:endParaRPr lang="en-IN" sz="2200">
                        <a:effectLst/>
                        <a:latin typeface="Calibri" panose="020F0502020204030204" pitchFamily="34" charset="0"/>
                        <a:ea typeface="Calibri" panose="020F0502020204030204" pitchFamily="34" charset="0"/>
                        <a:cs typeface="Vrinda"/>
                      </a:endParaRPr>
                    </a:p>
                  </a:txBody>
                  <a:tcPr marL="68580" marR="68580" marT="0" marB="0" anchor="ctr"/>
                </a:tc>
                <a:extLst>
                  <a:ext uri="{0D108BD9-81ED-4DB2-BD59-A6C34878D82A}">
                    <a16:rowId xmlns:a16="http://schemas.microsoft.com/office/drawing/2014/main" xmlns="" val="2977701339"/>
                  </a:ext>
                </a:extLst>
              </a:tr>
              <a:tr h="390332">
                <a:tc gridSpan="3">
                  <a:txBody>
                    <a:bodyPr/>
                    <a:lstStyle/>
                    <a:p>
                      <a:pPr algn="ctr">
                        <a:lnSpc>
                          <a:spcPct val="115000"/>
                        </a:lnSpc>
                        <a:spcAft>
                          <a:spcPts val="0"/>
                        </a:spcAft>
                      </a:pPr>
                      <a:r>
                        <a:rPr lang="en-US"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2200">
                        <a:effectLst/>
                        <a:latin typeface="Calibri" panose="020F0502020204030204" pitchFamily="34" charset="0"/>
                        <a:ea typeface="Calibri" panose="020F0502020204030204" pitchFamily="34" charset="0"/>
                        <a:cs typeface="Vrinda"/>
                      </a:endParaRPr>
                    </a:p>
                  </a:txBody>
                  <a:tcPr marL="68580" marR="68580"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543578286"/>
                  </a:ext>
                </a:extLst>
              </a:tr>
              <a:tr h="1092456">
                <a:tc>
                  <a:txBody>
                    <a:bodyPr/>
                    <a:lstStyle/>
                    <a:p>
                      <a:pPr algn="ctr">
                        <a:lnSpc>
                          <a:spcPct val="115000"/>
                        </a:lnSpc>
                        <a:spcAft>
                          <a:spcPts val="0"/>
                        </a:spcAft>
                      </a:pPr>
                      <a:r>
                        <a:rPr lang="en-US"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IN" sz="2200" dirty="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ctr">
                        <a:lnSpc>
                          <a:spcPct val="115000"/>
                        </a:lnSpc>
                        <a:spcAft>
                          <a:spcPts val="0"/>
                        </a:spcAft>
                      </a:pPr>
                      <a:r>
                        <a:rPr lang="en-US"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29</a:t>
                      </a:r>
                      <a:r>
                        <a:rPr lang="hi-IN" sz="2200" b="1">
                          <a:solidFill>
                            <a:srgbClr val="000000"/>
                          </a:solidFill>
                          <a:effectLst/>
                          <a:latin typeface="Calibri" panose="020F0502020204030204" pitchFamily="34" charset="0"/>
                          <a:ea typeface="Times New Roman" panose="02020603050405020304" pitchFamily="18" charset="0"/>
                          <a:cs typeface="Mangal"/>
                        </a:rPr>
                        <a:t>/</a:t>
                      </a:r>
                      <a:r>
                        <a:rPr lang="en-US"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r>
                        <a:rPr lang="hi-IN" sz="2200" b="1">
                          <a:solidFill>
                            <a:srgbClr val="000000"/>
                          </a:solidFill>
                          <a:effectLst/>
                          <a:latin typeface="Calibri" panose="020F0502020204030204" pitchFamily="34" charset="0"/>
                          <a:ea typeface="Times New Roman" panose="02020603050405020304" pitchFamily="18" charset="0"/>
                          <a:cs typeface="Mangal"/>
                        </a:rPr>
                        <a:t>/</a:t>
                      </a:r>
                      <a:r>
                        <a:rPr lang="en-US"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220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just">
                        <a:lnSpc>
                          <a:spcPct val="115000"/>
                        </a:lnSpc>
                        <a:spcAft>
                          <a:spcPts val="0"/>
                        </a:spcAft>
                      </a:pPr>
                      <a:r>
                        <a:rPr lang="en-US" sz="22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Certification by ERO on correctness of electoral data </a:t>
                      </a:r>
                      <a:r>
                        <a:rPr lang="hi-IN" sz="2200" dirty="0">
                          <a:solidFill>
                            <a:srgbClr val="000000"/>
                          </a:solidFill>
                          <a:effectLst/>
                          <a:latin typeface="Cambria" panose="02040503050406030204" pitchFamily="18" charset="0"/>
                          <a:ea typeface="Times New Roman" panose="02020603050405020304" pitchFamily="18" charset="0"/>
                          <a:cs typeface="Mangal"/>
                        </a:rPr>
                        <a:t>(</a:t>
                      </a:r>
                      <a:r>
                        <a:rPr lang="en-US" sz="22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Certificate</a:t>
                      </a:r>
                      <a:r>
                        <a:rPr lang="hi-IN" sz="2200" dirty="0">
                          <a:solidFill>
                            <a:srgbClr val="000000"/>
                          </a:solidFill>
                          <a:effectLst/>
                          <a:latin typeface="Cambria" panose="02040503050406030204" pitchFamily="18" charset="0"/>
                          <a:ea typeface="Times New Roman" panose="02020603050405020304" pitchFamily="18" charset="0"/>
                          <a:cs typeface="Mangal"/>
                        </a:rPr>
                        <a:t>-</a:t>
                      </a:r>
                      <a:r>
                        <a:rPr lang="en-US" sz="22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a:t>
                      </a:r>
                      <a:r>
                        <a:rPr lang="hi-IN" sz="2200" dirty="0">
                          <a:solidFill>
                            <a:srgbClr val="000000"/>
                          </a:solidFill>
                          <a:effectLst/>
                          <a:latin typeface="Cambria" panose="02040503050406030204" pitchFamily="18" charset="0"/>
                          <a:ea typeface="Times New Roman" panose="02020603050405020304" pitchFamily="18" charset="0"/>
                          <a:cs typeface="Mangal"/>
                        </a:rPr>
                        <a:t>)</a:t>
                      </a:r>
                      <a:endParaRPr lang="en-IN" sz="2200" dirty="0">
                        <a:effectLst/>
                        <a:latin typeface="Calibri" panose="020F0502020204030204" pitchFamily="34" charset="0"/>
                        <a:ea typeface="Calibri" panose="020F0502020204030204" pitchFamily="34" charset="0"/>
                        <a:cs typeface="Vrinda"/>
                      </a:endParaRPr>
                    </a:p>
                  </a:txBody>
                  <a:tcPr marL="68580" marR="68580" marT="0" marB="0" anchor="ctr"/>
                </a:tc>
                <a:extLst>
                  <a:ext uri="{0D108BD9-81ED-4DB2-BD59-A6C34878D82A}">
                    <a16:rowId xmlns:a16="http://schemas.microsoft.com/office/drawing/2014/main" xmlns="" val="2649112579"/>
                  </a:ext>
                </a:extLst>
              </a:tr>
              <a:tr h="390332">
                <a:tc>
                  <a:txBody>
                    <a:bodyPr/>
                    <a:lstStyle/>
                    <a:p>
                      <a:pPr algn="ctr">
                        <a:lnSpc>
                          <a:spcPct val="115000"/>
                        </a:lnSpc>
                        <a:spcAft>
                          <a:spcPts val="0"/>
                        </a:spcAft>
                      </a:pPr>
                      <a:r>
                        <a:rPr lang="en-US"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220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ctr">
                        <a:lnSpc>
                          <a:spcPct val="115000"/>
                        </a:lnSpc>
                        <a:spcAft>
                          <a:spcPts val="0"/>
                        </a:spcAft>
                      </a:pPr>
                      <a:r>
                        <a:rPr lang="en-US"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220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ctr">
                        <a:lnSpc>
                          <a:spcPct val="115000"/>
                        </a:lnSpc>
                        <a:spcAft>
                          <a:spcPts val="0"/>
                        </a:spcAft>
                      </a:pPr>
                      <a:r>
                        <a:rPr lang="en-US"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2200">
                        <a:effectLst/>
                        <a:latin typeface="Calibri" panose="020F0502020204030204" pitchFamily="34" charset="0"/>
                        <a:ea typeface="Calibri" panose="020F0502020204030204" pitchFamily="34" charset="0"/>
                        <a:cs typeface="Vrinda"/>
                      </a:endParaRPr>
                    </a:p>
                  </a:txBody>
                  <a:tcPr marL="68580" marR="68580" marT="0" marB="0" anchor="ctr"/>
                </a:tc>
                <a:extLst>
                  <a:ext uri="{0D108BD9-81ED-4DB2-BD59-A6C34878D82A}">
                    <a16:rowId xmlns:a16="http://schemas.microsoft.com/office/drawing/2014/main" xmlns="" val="736805179"/>
                  </a:ext>
                </a:extLst>
              </a:tr>
              <a:tr h="1170996">
                <a:tc>
                  <a:txBody>
                    <a:bodyPr/>
                    <a:lstStyle/>
                    <a:p>
                      <a:pPr algn="ctr">
                        <a:lnSpc>
                          <a:spcPct val="115000"/>
                        </a:lnSpc>
                        <a:spcAft>
                          <a:spcPts val="0"/>
                        </a:spcAft>
                      </a:pPr>
                      <a:r>
                        <a:rPr lang="en-US"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IN" sz="220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ctr">
                        <a:lnSpc>
                          <a:spcPct val="115000"/>
                        </a:lnSpc>
                        <a:spcAft>
                          <a:spcPts val="0"/>
                        </a:spcAft>
                      </a:pPr>
                      <a:r>
                        <a:rPr lang="en-US"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From 01</a:t>
                      </a:r>
                      <a:r>
                        <a:rPr lang="hi-IN" sz="2200" b="1">
                          <a:solidFill>
                            <a:srgbClr val="000000"/>
                          </a:solidFill>
                          <a:effectLst/>
                          <a:latin typeface="Calibri" panose="020F0502020204030204" pitchFamily="34" charset="0"/>
                          <a:ea typeface="Times New Roman" panose="02020603050405020304" pitchFamily="18" charset="0"/>
                          <a:cs typeface="Mangal"/>
                        </a:rPr>
                        <a:t>/</a:t>
                      </a:r>
                      <a:r>
                        <a:rPr lang="en-US"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2200" b="1">
                          <a:solidFill>
                            <a:srgbClr val="000000"/>
                          </a:solidFill>
                          <a:effectLst/>
                          <a:latin typeface="Calibri" panose="020F0502020204030204" pitchFamily="34" charset="0"/>
                          <a:ea typeface="Times New Roman" panose="02020603050405020304" pitchFamily="18" charset="0"/>
                          <a:cs typeface="Mangal"/>
                        </a:rPr>
                        <a:t>/</a:t>
                      </a:r>
                      <a:r>
                        <a:rPr lang="en-US"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220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just">
                        <a:lnSpc>
                          <a:spcPct val="115000"/>
                        </a:lnSpc>
                        <a:spcAft>
                          <a:spcPts val="0"/>
                        </a:spcAft>
                      </a:pPr>
                      <a:r>
                        <a:rPr lang="en-US" sz="22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Generation of EPIC and data entry of exact address in EPIC module of ERMS for preparation of EPIC</a:t>
                      </a:r>
                      <a:endParaRPr lang="en-IN" sz="2200" dirty="0">
                        <a:effectLst/>
                        <a:latin typeface="Calibri" panose="020F0502020204030204" pitchFamily="34" charset="0"/>
                        <a:ea typeface="Calibri" panose="020F0502020204030204" pitchFamily="34" charset="0"/>
                        <a:cs typeface="Vrinda"/>
                      </a:endParaRPr>
                    </a:p>
                  </a:txBody>
                  <a:tcPr marL="68580" marR="68580" marT="0" marB="0" anchor="ctr"/>
                </a:tc>
                <a:extLst>
                  <a:ext uri="{0D108BD9-81ED-4DB2-BD59-A6C34878D82A}">
                    <a16:rowId xmlns:a16="http://schemas.microsoft.com/office/drawing/2014/main" xmlns="" val="2263976872"/>
                  </a:ext>
                </a:extLst>
              </a:tr>
              <a:tr h="390332">
                <a:tc gridSpan="3">
                  <a:txBody>
                    <a:bodyPr/>
                    <a:lstStyle/>
                    <a:p>
                      <a:pPr algn="ctr">
                        <a:lnSpc>
                          <a:spcPct val="115000"/>
                        </a:lnSpc>
                        <a:spcAft>
                          <a:spcPts val="0"/>
                        </a:spcAft>
                      </a:pPr>
                      <a:r>
                        <a:rPr lang="en-US"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2200">
                        <a:effectLst/>
                        <a:latin typeface="Calibri" panose="020F0502020204030204" pitchFamily="34" charset="0"/>
                        <a:ea typeface="Calibri" panose="020F0502020204030204" pitchFamily="34" charset="0"/>
                        <a:cs typeface="Vrinda"/>
                      </a:endParaRPr>
                    </a:p>
                  </a:txBody>
                  <a:tcPr marL="68580" marR="68580"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2557880387"/>
                  </a:ext>
                </a:extLst>
              </a:tr>
              <a:tr h="1252623">
                <a:tc>
                  <a:txBody>
                    <a:bodyPr/>
                    <a:lstStyle/>
                    <a:p>
                      <a:pPr algn="ctr">
                        <a:lnSpc>
                          <a:spcPct val="115000"/>
                        </a:lnSpc>
                        <a:spcAft>
                          <a:spcPts val="0"/>
                        </a:spcAft>
                      </a:pPr>
                      <a:r>
                        <a:rPr lang="en-US" sz="22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IN" sz="2200" dirty="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ctr">
                        <a:lnSpc>
                          <a:spcPct val="115000"/>
                        </a:lnSpc>
                        <a:spcAft>
                          <a:spcPts val="0"/>
                        </a:spcAft>
                      </a:pPr>
                      <a:r>
                        <a:rPr lang="en-US"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03</a:t>
                      </a:r>
                      <a:r>
                        <a:rPr lang="hi-IN" sz="2200" b="1">
                          <a:solidFill>
                            <a:srgbClr val="000000"/>
                          </a:solidFill>
                          <a:effectLst/>
                          <a:latin typeface="Calibri" panose="020F0502020204030204" pitchFamily="34" charset="0"/>
                          <a:ea typeface="Times New Roman" panose="02020603050405020304" pitchFamily="18" charset="0"/>
                          <a:cs typeface="Mangal"/>
                        </a:rPr>
                        <a:t>/</a:t>
                      </a:r>
                      <a:r>
                        <a:rPr lang="en-US"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2200" b="1">
                          <a:solidFill>
                            <a:srgbClr val="000000"/>
                          </a:solidFill>
                          <a:effectLst/>
                          <a:latin typeface="Calibri" panose="020F0502020204030204" pitchFamily="34" charset="0"/>
                          <a:ea typeface="Times New Roman" panose="02020603050405020304" pitchFamily="18" charset="0"/>
                          <a:cs typeface="Mangal"/>
                        </a:rPr>
                        <a:t>/</a:t>
                      </a:r>
                      <a:r>
                        <a:rPr lang="en-US"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220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just">
                        <a:lnSpc>
                          <a:spcPct val="115000"/>
                        </a:lnSpc>
                        <a:spcAft>
                          <a:spcPts val="0"/>
                        </a:spcAft>
                      </a:pPr>
                      <a:r>
                        <a:rPr lang="en-US" sz="22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Generation of </a:t>
                      </a:r>
                      <a:r>
                        <a:rPr lang="en-US" sz="2200" b="1" i="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Test Copy</a:t>
                      </a:r>
                      <a:r>
                        <a:rPr lang="en-US" sz="22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 of Final Electoral Roll PDF </a:t>
                      </a:r>
                      <a:r>
                        <a:rPr lang="hi-IN" sz="2200" dirty="0">
                          <a:solidFill>
                            <a:srgbClr val="000000"/>
                          </a:solidFill>
                          <a:effectLst/>
                          <a:latin typeface="Cambria" panose="02040503050406030204" pitchFamily="18" charset="0"/>
                          <a:ea typeface="Times New Roman" panose="02020603050405020304" pitchFamily="18" charset="0"/>
                          <a:cs typeface="Mangal"/>
                        </a:rPr>
                        <a:t>(</a:t>
                      </a:r>
                      <a:r>
                        <a:rPr lang="en-US" sz="22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Supplement</a:t>
                      </a:r>
                      <a:r>
                        <a:rPr lang="hi-IN" sz="2200" dirty="0">
                          <a:solidFill>
                            <a:srgbClr val="000000"/>
                          </a:solidFill>
                          <a:effectLst/>
                          <a:latin typeface="Cambria" panose="02040503050406030204" pitchFamily="18" charset="0"/>
                          <a:ea typeface="Times New Roman" panose="02020603050405020304" pitchFamily="18" charset="0"/>
                          <a:cs typeface="Mangal"/>
                        </a:rPr>
                        <a:t>-</a:t>
                      </a:r>
                      <a:r>
                        <a:rPr lang="en-US" sz="22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a:t>
                      </a:r>
                      <a:r>
                        <a:rPr lang="hi-IN" sz="2200" dirty="0">
                          <a:solidFill>
                            <a:srgbClr val="000000"/>
                          </a:solidFill>
                          <a:effectLst/>
                          <a:latin typeface="Cambria" panose="02040503050406030204" pitchFamily="18" charset="0"/>
                          <a:ea typeface="Times New Roman" panose="02020603050405020304" pitchFamily="18" charset="0"/>
                          <a:cs typeface="Mangal"/>
                        </a:rPr>
                        <a:t>)</a:t>
                      </a:r>
                      <a:endParaRPr lang="en-IN" sz="2200" dirty="0">
                        <a:effectLst/>
                        <a:latin typeface="Calibri" panose="020F0502020204030204" pitchFamily="34" charset="0"/>
                        <a:ea typeface="Calibri" panose="020F0502020204030204" pitchFamily="34" charset="0"/>
                        <a:cs typeface="Vrinda"/>
                      </a:endParaRPr>
                    </a:p>
                  </a:txBody>
                  <a:tcPr marL="68580" marR="68580" marT="0" marB="0" anchor="ctr"/>
                </a:tc>
                <a:extLst>
                  <a:ext uri="{0D108BD9-81ED-4DB2-BD59-A6C34878D82A}">
                    <a16:rowId xmlns:a16="http://schemas.microsoft.com/office/drawing/2014/main" xmlns="" val="1887168235"/>
                  </a:ext>
                </a:extLst>
              </a:tr>
            </a:tbl>
          </a:graphicData>
        </a:graphic>
      </p:graphicFrame>
    </p:spTree>
    <p:extLst>
      <p:ext uri="{BB962C8B-B14F-4D97-AF65-F5344CB8AC3E}">
        <p14:creationId xmlns:p14="http://schemas.microsoft.com/office/powerpoint/2010/main" val="123867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16328489"/>
              </p:ext>
            </p:extLst>
          </p:nvPr>
        </p:nvGraphicFramePr>
        <p:xfrm>
          <a:off x="304800" y="44040"/>
          <a:ext cx="8382000" cy="6280560"/>
        </p:xfrm>
        <a:graphic>
          <a:graphicData uri="http://schemas.openxmlformats.org/drawingml/2006/table">
            <a:tbl>
              <a:tblPr>
                <a:tableStyleId>{5C22544A-7EE6-4342-B048-85BDC9FD1C3A}</a:tableStyleId>
              </a:tblPr>
              <a:tblGrid>
                <a:gridCol w="1184213">
                  <a:extLst>
                    <a:ext uri="{9D8B030D-6E8A-4147-A177-3AD203B41FA5}">
                      <a16:colId xmlns:a16="http://schemas.microsoft.com/office/drawing/2014/main" xmlns="" val="3367251950"/>
                    </a:ext>
                  </a:extLst>
                </a:gridCol>
                <a:gridCol w="1942847">
                  <a:extLst>
                    <a:ext uri="{9D8B030D-6E8A-4147-A177-3AD203B41FA5}">
                      <a16:colId xmlns:a16="http://schemas.microsoft.com/office/drawing/2014/main" xmlns="" val="4215101954"/>
                    </a:ext>
                  </a:extLst>
                </a:gridCol>
                <a:gridCol w="5254940">
                  <a:extLst>
                    <a:ext uri="{9D8B030D-6E8A-4147-A177-3AD203B41FA5}">
                      <a16:colId xmlns:a16="http://schemas.microsoft.com/office/drawing/2014/main" xmlns="" val="1627663330"/>
                    </a:ext>
                  </a:extLst>
                </a:gridCol>
              </a:tblGrid>
              <a:tr h="1903662">
                <a:tc>
                  <a:txBody>
                    <a:bodyPr/>
                    <a:lstStyle/>
                    <a:p>
                      <a:pPr algn="ctr">
                        <a:lnSpc>
                          <a:spcPct val="115000"/>
                        </a:lnSpc>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IN" sz="1800" dirty="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ctr">
                        <a:lnSpc>
                          <a:spcPct val="115000"/>
                        </a:lnSpc>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06</a:t>
                      </a:r>
                      <a:r>
                        <a:rPr lang="hi-IN" sz="1800" b="1">
                          <a:solidFill>
                            <a:srgbClr val="000000"/>
                          </a:solidFill>
                          <a:effectLst/>
                          <a:latin typeface="Calibri" panose="020F0502020204030204" pitchFamily="34" charset="0"/>
                          <a:ea typeface="Times New Roman" panose="02020603050405020304" pitchFamily="18" charset="0"/>
                          <a:cs typeface="Mangal"/>
                        </a:rPr>
                        <a:t>/</a:t>
                      </a: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800" b="1">
                          <a:solidFill>
                            <a:srgbClr val="000000"/>
                          </a:solidFill>
                          <a:effectLst/>
                          <a:latin typeface="Calibri" panose="020F0502020204030204" pitchFamily="34" charset="0"/>
                          <a:ea typeface="Times New Roman" panose="02020603050405020304" pitchFamily="18" charset="0"/>
                          <a:cs typeface="Mangal"/>
                        </a:rPr>
                        <a:t>/</a:t>
                      </a: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180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just">
                        <a:lnSpc>
                          <a:spcPct val="115000"/>
                        </a:lnSpc>
                        <a:spcAft>
                          <a:spcPts val="0"/>
                        </a:spcAft>
                      </a:pPr>
                      <a:r>
                        <a:rPr lang="en-US" sz="180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100</a:t>
                      </a:r>
                      <a:r>
                        <a:rPr lang="hi-IN" sz="1800">
                          <a:solidFill>
                            <a:srgbClr val="000000"/>
                          </a:solidFill>
                          <a:effectLst/>
                          <a:latin typeface="Cambria" panose="02040503050406030204" pitchFamily="18" charset="0"/>
                          <a:ea typeface="Times New Roman" panose="02020603050405020304" pitchFamily="18" charset="0"/>
                          <a:cs typeface="Mangal"/>
                        </a:rPr>
                        <a:t>% </a:t>
                      </a:r>
                      <a:r>
                        <a:rPr lang="en-US" sz="180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Checking of Test Copy of Final E</a:t>
                      </a:r>
                      <a:r>
                        <a:rPr lang="hi-IN" sz="1800">
                          <a:solidFill>
                            <a:srgbClr val="000000"/>
                          </a:solidFill>
                          <a:effectLst/>
                          <a:latin typeface="Cambria" panose="02040503050406030204" pitchFamily="18" charset="0"/>
                          <a:ea typeface="Times New Roman" panose="02020603050405020304" pitchFamily="18" charset="0"/>
                          <a:cs typeface="Mangal"/>
                        </a:rPr>
                        <a:t>-</a:t>
                      </a:r>
                      <a:r>
                        <a:rPr lang="en-US" sz="180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Roll PDF by ERO to ensure 100</a:t>
                      </a:r>
                      <a:r>
                        <a:rPr lang="hi-IN" sz="1800">
                          <a:solidFill>
                            <a:srgbClr val="000000"/>
                          </a:solidFill>
                          <a:effectLst/>
                          <a:latin typeface="Cambria" panose="02040503050406030204" pitchFamily="18" charset="0"/>
                          <a:ea typeface="Times New Roman" panose="02020603050405020304" pitchFamily="18" charset="0"/>
                          <a:cs typeface="Mangal"/>
                        </a:rPr>
                        <a:t>% </a:t>
                      </a:r>
                      <a:r>
                        <a:rPr lang="en-US" sz="180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correctness of electoral data including top</a:t>
                      </a:r>
                      <a:r>
                        <a:rPr lang="hi-IN" sz="1800">
                          <a:solidFill>
                            <a:srgbClr val="000000"/>
                          </a:solidFill>
                          <a:effectLst/>
                          <a:latin typeface="Cambria" panose="02040503050406030204" pitchFamily="18" charset="0"/>
                          <a:ea typeface="Times New Roman" panose="02020603050405020304" pitchFamily="18" charset="0"/>
                          <a:cs typeface="Mangal"/>
                        </a:rPr>
                        <a:t>-</a:t>
                      </a:r>
                      <a:r>
                        <a:rPr lang="en-US" sz="180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sheet information</a:t>
                      </a:r>
                      <a:r>
                        <a:rPr lang="hi-IN" sz="1800">
                          <a:solidFill>
                            <a:srgbClr val="000000"/>
                          </a:solidFill>
                          <a:effectLst/>
                          <a:latin typeface="Cambria" panose="02040503050406030204" pitchFamily="18" charset="0"/>
                          <a:ea typeface="Times New Roman" panose="02020603050405020304" pitchFamily="18" charset="0"/>
                          <a:cs typeface="Mangal"/>
                        </a:rPr>
                        <a:t>. </a:t>
                      </a:r>
                      <a:r>
                        <a:rPr lang="en-US" sz="180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BLOs, Supervisors &amp; AEROs to be involved in the process and Certification by ERO on correctness of electoral data </a:t>
                      </a:r>
                      <a:r>
                        <a:rPr lang="hi-IN" sz="1800">
                          <a:solidFill>
                            <a:srgbClr val="000000"/>
                          </a:solidFill>
                          <a:effectLst/>
                          <a:latin typeface="Cambria" panose="02040503050406030204" pitchFamily="18" charset="0"/>
                          <a:ea typeface="Times New Roman" panose="02020603050405020304" pitchFamily="18" charset="0"/>
                          <a:cs typeface="Mangal"/>
                        </a:rPr>
                        <a:t>(</a:t>
                      </a:r>
                      <a:r>
                        <a:rPr lang="en-US" sz="180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Certificate</a:t>
                      </a:r>
                      <a:r>
                        <a:rPr lang="hi-IN" sz="1800">
                          <a:solidFill>
                            <a:srgbClr val="000000"/>
                          </a:solidFill>
                          <a:effectLst/>
                          <a:latin typeface="Cambria" panose="02040503050406030204" pitchFamily="18" charset="0"/>
                          <a:ea typeface="Times New Roman" panose="02020603050405020304" pitchFamily="18" charset="0"/>
                          <a:cs typeface="Mangal"/>
                        </a:rPr>
                        <a:t>-</a:t>
                      </a:r>
                      <a:r>
                        <a:rPr lang="en-US" sz="180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2</a:t>
                      </a:r>
                      <a:r>
                        <a:rPr lang="hi-IN" sz="1800">
                          <a:solidFill>
                            <a:srgbClr val="000000"/>
                          </a:solidFill>
                          <a:effectLst/>
                          <a:latin typeface="Cambria" panose="02040503050406030204" pitchFamily="18" charset="0"/>
                          <a:ea typeface="Times New Roman" panose="02020603050405020304" pitchFamily="18" charset="0"/>
                          <a:cs typeface="Mangal"/>
                        </a:rPr>
                        <a:t>)</a:t>
                      </a:r>
                      <a:endParaRPr lang="en-IN" sz="1800">
                        <a:effectLst/>
                        <a:latin typeface="Calibri" panose="020F0502020204030204" pitchFamily="34" charset="0"/>
                        <a:ea typeface="Calibri" panose="020F0502020204030204" pitchFamily="34" charset="0"/>
                        <a:cs typeface="Vrinda"/>
                      </a:endParaRPr>
                    </a:p>
                  </a:txBody>
                  <a:tcPr marL="68580" marR="68580" marT="0" marB="0" anchor="ctr"/>
                </a:tc>
                <a:extLst>
                  <a:ext uri="{0D108BD9-81ED-4DB2-BD59-A6C34878D82A}">
                    <a16:rowId xmlns:a16="http://schemas.microsoft.com/office/drawing/2014/main" xmlns="" val="1545955855"/>
                  </a:ext>
                </a:extLst>
              </a:tr>
              <a:tr h="380732">
                <a:tc gridSpan="3">
                  <a:txBody>
                    <a:bodyPr/>
                    <a:lstStyle/>
                    <a:p>
                      <a:pPr algn="ctr">
                        <a:lnSpc>
                          <a:spcPct val="115000"/>
                        </a:lnSpc>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800">
                        <a:effectLst/>
                        <a:latin typeface="Calibri" panose="020F0502020204030204" pitchFamily="34" charset="0"/>
                        <a:ea typeface="Calibri" panose="020F0502020204030204" pitchFamily="34" charset="0"/>
                        <a:cs typeface="Vrinda"/>
                      </a:endParaRPr>
                    </a:p>
                  </a:txBody>
                  <a:tcPr marL="68580" marR="68580"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74860561"/>
                  </a:ext>
                </a:extLst>
              </a:tr>
              <a:tr h="1331040">
                <a:tc>
                  <a:txBody>
                    <a:bodyPr/>
                    <a:lstStyle/>
                    <a:p>
                      <a:pPr algn="ctr">
                        <a:lnSpc>
                          <a:spcPct val="115000"/>
                        </a:lnSpc>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IN" sz="180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ctr">
                        <a:lnSpc>
                          <a:spcPct val="115000"/>
                        </a:lnSpc>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12</a:t>
                      </a:r>
                      <a:r>
                        <a:rPr lang="hi-IN" sz="1800" b="1">
                          <a:solidFill>
                            <a:srgbClr val="000000"/>
                          </a:solidFill>
                          <a:effectLst/>
                          <a:latin typeface="Calibri" panose="020F0502020204030204" pitchFamily="34" charset="0"/>
                          <a:ea typeface="Times New Roman" panose="02020603050405020304" pitchFamily="18" charset="0"/>
                          <a:cs typeface="Mangal"/>
                        </a:rPr>
                        <a:t>/</a:t>
                      </a: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800" b="1">
                          <a:solidFill>
                            <a:srgbClr val="000000"/>
                          </a:solidFill>
                          <a:effectLst/>
                          <a:latin typeface="Calibri" panose="020F0502020204030204" pitchFamily="34" charset="0"/>
                          <a:ea typeface="Times New Roman" panose="02020603050405020304" pitchFamily="18" charset="0"/>
                          <a:cs typeface="Mangal"/>
                        </a:rPr>
                        <a:t>/</a:t>
                      </a: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180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just">
                        <a:lnSpc>
                          <a:spcPct val="115000"/>
                        </a:lnSpc>
                        <a:spcAft>
                          <a:spcPts val="0"/>
                        </a:spcAft>
                      </a:pP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Arrangement for printing of Final E</a:t>
                      </a:r>
                      <a:r>
                        <a:rPr lang="hi-IN" sz="1800" dirty="0">
                          <a:solidFill>
                            <a:srgbClr val="000000"/>
                          </a:solidFill>
                          <a:effectLst/>
                          <a:latin typeface="Cambria" panose="02040503050406030204" pitchFamily="18" charset="0"/>
                          <a:ea typeface="Times New Roman" panose="02020603050405020304" pitchFamily="18" charset="0"/>
                          <a:cs typeface="Mangal"/>
                        </a:rPr>
                        <a:t>-</a:t>
                      </a: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Roll PDF and Mother Roll </a:t>
                      </a:r>
                      <a:r>
                        <a:rPr lang="hi-IN" sz="1800" dirty="0">
                          <a:solidFill>
                            <a:srgbClr val="000000"/>
                          </a:solidFill>
                          <a:effectLst/>
                          <a:latin typeface="Cambria" panose="02040503050406030204" pitchFamily="18" charset="0"/>
                          <a:ea typeface="Times New Roman" panose="02020603050405020304" pitchFamily="18" charset="0"/>
                          <a:cs typeface="Mangal"/>
                        </a:rPr>
                        <a:t>(</a:t>
                      </a: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Integrated Draft E</a:t>
                      </a:r>
                      <a:r>
                        <a:rPr lang="hi-IN" sz="1800" dirty="0">
                          <a:solidFill>
                            <a:srgbClr val="000000"/>
                          </a:solidFill>
                          <a:effectLst/>
                          <a:latin typeface="Cambria" panose="02040503050406030204" pitchFamily="18" charset="0"/>
                          <a:ea typeface="Times New Roman" panose="02020603050405020304" pitchFamily="18" charset="0"/>
                          <a:cs typeface="Mangal"/>
                        </a:rPr>
                        <a:t>-</a:t>
                      </a: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Roll</a:t>
                      </a:r>
                      <a:r>
                        <a:rPr lang="hi-IN" sz="1800" dirty="0">
                          <a:solidFill>
                            <a:srgbClr val="000000"/>
                          </a:solidFill>
                          <a:effectLst/>
                          <a:latin typeface="Cambria" panose="02040503050406030204" pitchFamily="18" charset="0"/>
                          <a:ea typeface="Times New Roman" panose="02020603050405020304" pitchFamily="18" charset="0"/>
                          <a:cs typeface="Mangal"/>
                        </a:rPr>
                        <a:t>) </a:t>
                      </a: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with markings of deletion &amp; corrections of Supplement</a:t>
                      </a:r>
                      <a:r>
                        <a:rPr lang="hi-IN" sz="1800" dirty="0">
                          <a:solidFill>
                            <a:srgbClr val="000000"/>
                          </a:solidFill>
                          <a:effectLst/>
                          <a:latin typeface="Cambria" panose="02040503050406030204" pitchFamily="18" charset="0"/>
                          <a:ea typeface="Times New Roman" panose="02020603050405020304" pitchFamily="18" charset="0"/>
                          <a:cs typeface="Mangal"/>
                        </a:rPr>
                        <a:t>-</a:t>
                      </a: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a:t>
                      </a:r>
                      <a:endParaRPr lang="en-IN" sz="1800" dirty="0">
                        <a:effectLst/>
                        <a:latin typeface="Calibri" panose="020F0502020204030204" pitchFamily="34" charset="0"/>
                        <a:ea typeface="Calibri" panose="020F0502020204030204" pitchFamily="34" charset="0"/>
                        <a:cs typeface="Vrinda"/>
                      </a:endParaRPr>
                    </a:p>
                  </a:txBody>
                  <a:tcPr marL="68580" marR="68580" marT="0" marB="0" anchor="ctr"/>
                </a:tc>
                <a:extLst>
                  <a:ext uri="{0D108BD9-81ED-4DB2-BD59-A6C34878D82A}">
                    <a16:rowId xmlns:a16="http://schemas.microsoft.com/office/drawing/2014/main" xmlns="" val="3702589727"/>
                  </a:ext>
                </a:extLst>
              </a:tr>
              <a:tr h="380732">
                <a:tc gridSpan="3">
                  <a:txBody>
                    <a:bodyPr/>
                    <a:lstStyle/>
                    <a:p>
                      <a:pPr algn="ctr">
                        <a:lnSpc>
                          <a:spcPct val="115000"/>
                        </a:lnSpc>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800">
                        <a:effectLst/>
                        <a:latin typeface="Calibri" panose="020F0502020204030204" pitchFamily="34" charset="0"/>
                        <a:ea typeface="Calibri" panose="020F0502020204030204" pitchFamily="34" charset="0"/>
                        <a:cs typeface="Vrinda"/>
                      </a:endParaRPr>
                    </a:p>
                  </a:txBody>
                  <a:tcPr marL="68580" marR="68580"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666853244"/>
                  </a:ext>
                </a:extLst>
              </a:tr>
              <a:tr h="1903662">
                <a:tc>
                  <a:txBody>
                    <a:bodyPr/>
                    <a:lstStyle/>
                    <a:p>
                      <a:pPr algn="ctr">
                        <a:lnSpc>
                          <a:spcPct val="115000"/>
                        </a:lnSpc>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IN" sz="180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ctr">
                        <a:lnSpc>
                          <a:spcPct val="115000"/>
                        </a:lnSpc>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15</a:t>
                      </a:r>
                      <a:r>
                        <a:rPr lang="hi-IN" sz="1800" b="1">
                          <a:solidFill>
                            <a:srgbClr val="000000"/>
                          </a:solidFill>
                          <a:effectLst/>
                          <a:latin typeface="Calibri" panose="020F0502020204030204" pitchFamily="34" charset="0"/>
                          <a:ea typeface="Times New Roman" panose="02020603050405020304" pitchFamily="18" charset="0"/>
                          <a:cs typeface="Mangal"/>
                        </a:rPr>
                        <a:t>/</a:t>
                      </a: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1800" b="1">
                          <a:solidFill>
                            <a:srgbClr val="000000"/>
                          </a:solidFill>
                          <a:effectLst/>
                          <a:latin typeface="Calibri" panose="020F0502020204030204" pitchFamily="34" charset="0"/>
                          <a:ea typeface="Times New Roman" panose="02020603050405020304" pitchFamily="18" charset="0"/>
                          <a:cs typeface="Mangal"/>
                        </a:rPr>
                        <a:t>/</a:t>
                      </a: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180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just">
                        <a:lnSpc>
                          <a:spcPct val="115000"/>
                        </a:lnSpc>
                        <a:spcAft>
                          <a:spcPts val="0"/>
                        </a:spcAft>
                      </a:pP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100</a:t>
                      </a:r>
                      <a:r>
                        <a:rPr lang="hi-IN" sz="1800" dirty="0">
                          <a:solidFill>
                            <a:srgbClr val="000000"/>
                          </a:solidFill>
                          <a:effectLst/>
                          <a:latin typeface="Cambria" panose="02040503050406030204" pitchFamily="18" charset="0"/>
                          <a:ea typeface="Times New Roman" panose="02020603050405020304" pitchFamily="18" charset="0"/>
                          <a:cs typeface="Mangal"/>
                        </a:rPr>
                        <a:t>% </a:t>
                      </a: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Checking of Final E</a:t>
                      </a:r>
                      <a:r>
                        <a:rPr lang="hi-IN" sz="1800" dirty="0">
                          <a:solidFill>
                            <a:srgbClr val="000000"/>
                          </a:solidFill>
                          <a:effectLst/>
                          <a:latin typeface="Cambria" panose="02040503050406030204" pitchFamily="18" charset="0"/>
                          <a:ea typeface="Times New Roman" panose="02020603050405020304" pitchFamily="18" charset="0"/>
                          <a:cs typeface="Mangal"/>
                        </a:rPr>
                        <a:t>-</a:t>
                      </a: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Roll and Mother Roll </a:t>
                      </a:r>
                      <a:r>
                        <a:rPr lang="hi-IN" sz="1800" dirty="0">
                          <a:solidFill>
                            <a:srgbClr val="000000"/>
                          </a:solidFill>
                          <a:effectLst/>
                          <a:latin typeface="Cambria" panose="02040503050406030204" pitchFamily="18" charset="0"/>
                          <a:ea typeface="Times New Roman" panose="02020603050405020304" pitchFamily="18" charset="0"/>
                          <a:cs typeface="Mangal"/>
                        </a:rPr>
                        <a:t>(</a:t>
                      </a: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integrated draft Electoral Roll</a:t>
                      </a:r>
                      <a:r>
                        <a:rPr lang="hi-IN" sz="1800" dirty="0">
                          <a:solidFill>
                            <a:srgbClr val="000000"/>
                          </a:solidFill>
                          <a:effectLst/>
                          <a:latin typeface="Cambria" panose="02040503050406030204" pitchFamily="18" charset="0"/>
                          <a:ea typeface="Times New Roman" panose="02020603050405020304" pitchFamily="18" charset="0"/>
                          <a:cs typeface="Mangal"/>
                        </a:rPr>
                        <a:t>) </a:t>
                      </a: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with markings of deletion &amp; corrections of Supplement</a:t>
                      </a:r>
                      <a:r>
                        <a:rPr lang="hi-IN" sz="1800" dirty="0">
                          <a:solidFill>
                            <a:srgbClr val="000000"/>
                          </a:solidFill>
                          <a:effectLst/>
                          <a:latin typeface="Cambria" panose="02040503050406030204" pitchFamily="18" charset="0"/>
                          <a:ea typeface="Times New Roman" panose="02020603050405020304" pitchFamily="18" charset="0"/>
                          <a:cs typeface="Mangal"/>
                        </a:rPr>
                        <a:t>-</a:t>
                      </a: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 and Final Certification by ERO on correctness of electoral data including top</a:t>
                      </a:r>
                      <a:r>
                        <a:rPr lang="hi-IN" sz="1800" dirty="0">
                          <a:solidFill>
                            <a:srgbClr val="000000"/>
                          </a:solidFill>
                          <a:effectLst/>
                          <a:latin typeface="Cambria" panose="02040503050406030204" pitchFamily="18" charset="0"/>
                          <a:ea typeface="Times New Roman" panose="02020603050405020304" pitchFamily="18" charset="0"/>
                          <a:cs typeface="Mangal"/>
                        </a:rPr>
                        <a:t>-</a:t>
                      </a: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sheet information </a:t>
                      </a:r>
                      <a:r>
                        <a:rPr lang="hi-IN" sz="1800" dirty="0">
                          <a:solidFill>
                            <a:srgbClr val="000000"/>
                          </a:solidFill>
                          <a:effectLst/>
                          <a:latin typeface="Cambria" panose="02040503050406030204" pitchFamily="18" charset="0"/>
                          <a:ea typeface="Times New Roman" panose="02020603050405020304" pitchFamily="18" charset="0"/>
                          <a:cs typeface="Mangal"/>
                        </a:rPr>
                        <a:t>(</a:t>
                      </a:r>
                      <a:r>
                        <a:rPr lang="en-US" sz="18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Final Certificate</a:t>
                      </a:r>
                      <a:r>
                        <a:rPr lang="hi-IN" sz="1800" dirty="0">
                          <a:solidFill>
                            <a:srgbClr val="000000"/>
                          </a:solidFill>
                          <a:effectLst/>
                          <a:latin typeface="Cambria" panose="02040503050406030204" pitchFamily="18" charset="0"/>
                          <a:ea typeface="Times New Roman" panose="02020603050405020304" pitchFamily="18" charset="0"/>
                          <a:cs typeface="Mangal"/>
                        </a:rPr>
                        <a:t>).</a:t>
                      </a:r>
                      <a:endParaRPr lang="en-IN" sz="1800" dirty="0">
                        <a:effectLst/>
                        <a:latin typeface="Calibri" panose="020F0502020204030204" pitchFamily="34" charset="0"/>
                        <a:ea typeface="Calibri" panose="020F0502020204030204" pitchFamily="34" charset="0"/>
                        <a:cs typeface="Vrinda"/>
                      </a:endParaRPr>
                    </a:p>
                  </a:txBody>
                  <a:tcPr marL="68580" marR="68580" marT="0" marB="0" anchor="ctr"/>
                </a:tc>
                <a:extLst>
                  <a:ext uri="{0D108BD9-81ED-4DB2-BD59-A6C34878D82A}">
                    <a16:rowId xmlns:a16="http://schemas.microsoft.com/office/drawing/2014/main" xmlns="" val="3880610142"/>
                  </a:ext>
                </a:extLst>
              </a:tr>
              <a:tr h="380732">
                <a:tc gridSpan="3">
                  <a:txBody>
                    <a:bodyPr/>
                    <a:lstStyle/>
                    <a:p>
                      <a:pPr algn="ctr">
                        <a:lnSpc>
                          <a:spcPct val="115000"/>
                        </a:lnSpc>
                        <a:spcAft>
                          <a:spcPts val="0"/>
                        </a:spcAft>
                      </a:pPr>
                      <a:r>
                        <a:rPr lang="en-US" sz="17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700" dirty="0">
                        <a:effectLst/>
                        <a:latin typeface="Calibri" panose="020F0502020204030204" pitchFamily="34" charset="0"/>
                        <a:ea typeface="Calibri" panose="020F0502020204030204" pitchFamily="34" charset="0"/>
                        <a:cs typeface="Vrinda"/>
                      </a:endParaRPr>
                    </a:p>
                  </a:txBody>
                  <a:tcPr marL="68580" marR="68580"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560284731"/>
                  </a:ext>
                </a:extLst>
              </a:tr>
            </a:tbl>
          </a:graphicData>
        </a:graphic>
      </p:graphicFrame>
    </p:spTree>
    <p:extLst>
      <p:ext uri="{BB962C8B-B14F-4D97-AF65-F5344CB8AC3E}">
        <p14:creationId xmlns:p14="http://schemas.microsoft.com/office/powerpoint/2010/main" val="103156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65567847"/>
              </p:ext>
            </p:extLst>
          </p:nvPr>
        </p:nvGraphicFramePr>
        <p:xfrm>
          <a:off x="304800" y="44040"/>
          <a:ext cx="8534401" cy="5975759"/>
        </p:xfrm>
        <a:graphic>
          <a:graphicData uri="http://schemas.openxmlformats.org/drawingml/2006/table">
            <a:tbl>
              <a:tblPr>
                <a:tableStyleId>{5C22544A-7EE6-4342-B048-85BDC9FD1C3A}</a:tableStyleId>
              </a:tblPr>
              <a:tblGrid>
                <a:gridCol w="1205744">
                  <a:extLst>
                    <a:ext uri="{9D8B030D-6E8A-4147-A177-3AD203B41FA5}">
                      <a16:colId xmlns:a16="http://schemas.microsoft.com/office/drawing/2014/main" xmlns="" val="3367251950"/>
                    </a:ext>
                  </a:extLst>
                </a:gridCol>
                <a:gridCol w="1978172">
                  <a:extLst>
                    <a:ext uri="{9D8B030D-6E8A-4147-A177-3AD203B41FA5}">
                      <a16:colId xmlns:a16="http://schemas.microsoft.com/office/drawing/2014/main" xmlns="" val="4215101954"/>
                    </a:ext>
                  </a:extLst>
                </a:gridCol>
                <a:gridCol w="5350485">
                  <a:extLst>
                    <a:ext uri="{9D8B030D-6E8A-4147-A177-3AD203B41FA5}">
                      <a16:colId xmlns:a16="http://schemas.microsoft.com/office/drawing/2014/main" xmlns="" val="1627663330"/>
                    </a:ext>
                  </a:extLst>
                </a:gridCol>
              </a:tblGrid>
              <a:tr h="3010058">
                <a:tc>
                  <a:txBody>
                    <a:bodyPr/>
                    <a:lstStyle/>
                    <a:p>
                      <a:pPr algn="ctr">
                        <a:lnSpc>
                          <a:spcPct val="115000"/>
                        </a:lnSpc>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IN" sz="2400" dirty="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ctr">
                        <a:lnSpc>
                          <a:spcPct val="115000"/>
                        </a:lnSpc>
                        <a:spcAft>
                          <a:spcPts val="0"/>
                        </a:spcAft>
                      </a:pPr>
                      <a:r>
                        <a:rPr lang="en-US"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18</a:t>
                      </a:r>
                      <a:r>
                        <a:rPr lang="hi-IN" sz="2400" b="1">
                          <a:solidFill>
                            <a:srgbClr val="000000"/>
                          </a:solidFill>
                          <a:effectLst/>
                          <a:latin typeface="Calibri" panose="020F0502020204030204" pitchFamily="34" charset="0"/>
                          <a:ea typeface="Times New Roman" panose="02020603050405020304" pitchFamily="18" charset="0"/>
                          <a:cs typeface="Mangal"/>
                        </a:rPr>
                        <a:t>/</a:t>
                      </a:r>
                      <a:r>
                        <a:rPr lang="en-US"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2400" b="1">
                          <a:solidFill>
                            <a:srgbClr val="000000"/>
                          </a:solidFill>
                          <a:effectLst/>
                          <a:latin typeface="Calibri" panose="020F0502020204030204" pitchFamily="34" charset="0"/>
                          <a:ea typeface="Times New Roman" panose="02020603050405020304" pitchFamily="18" charset="0"/>
                          <a:cs typeface="Mangal"/>
                        </a:rPr>
                        <a:t>/</a:t>
                      </a:r>
                      <a:r>
                        <a:rPr lang="en-US"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240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just">
                        <a:lnSpc>
                          <a:spcPct val="115000"/>
                        </a:lnSpc>
                        <a:spcAft>
                          <a:spcPts val="0"/>
                        </a:spcAft>
                      </a:pPr>
                      <a:r>
                        <a:rPr lang="en-US" sz="24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Submission of image and without image PDF of Supplement</a:t>
                      </a:r>
                      <a:r>
                        <a:rPr lang="hi-IN" sz="2400" dirty="0">
                          <a:solidFill>
                            <a:srgbClr val="000000"/>
                          </a:solidFill>
                          <a:effectLst/>
                          <a:latin typeface="Cambria" panose="02040503050406030204" pitchFamily="18" charset="0"/>
                          <a:ea typeface="Times New Roman" panose="02020603050405020304" pitchFamily="18" charset="0"/>
                          <a:cs typeface="Mangal"/>
                        </a:rPr>
                        <a:t>-</a:t>
                      </a:r>
                      <a:r>
                        <a:rPr lang="en-US" sz="24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 and  Mother Roll </a:t>
                      </a:r>
                      <a:r>
                        <a:rPr lang="hi-IN" sz="2400" dirty="0">
                          <a:solidFill>
                            <a:srgbClr val="000000"/>
                          </a:solidFill>
                          <a:effectLst/>
                          <a:latin typeface="Cambria" panose="02040503050406030204" pitchFamily="18" charset="0"/>
                          <a:ea typeface="Times New Roman" panose="02020603050405020304" pitchFamily="18" charset="0"/>
                          <a:cs typeface="Mangal"/>
                        </a:rPr>
                        <a:t>(</a:t>
                      </a:r>
                      <a:r>
                        <a:rPr lang="en-US" sz="24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integrated draft Electoral Roll</a:t>
                      </a:r>
                      <a:r>
                        <a:rPr lang="hi-IN" sz="2400" dirty="0">
                          <a:solidFill>
                            <a:srgbClr val="000000"/>
                          </a:solidFill>
                          <a:effectLst/>
                          <a:latin typeface="Cambria" panose="02040503050406030204" pitchFamily="18" charset="0"/>
                          <a:ea typeface="Times New Roman" panose="02020603050405020304" pitchFamily="18" charset="0"/>
                          <a:cs typeface="Mangal"/>
                        </a:rPr>
                        <a:t>) </a:t>
                      </a:r>
                      <a:r>
                        <a:rPr lang="en-US" sz="24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with markings of deletion &amp; corrections to CEO WB</a:t>
                      </a:r>
                      <a:r>
                        <a:rPr lang="hi-IN" sz="2400" dirty="0">
                          <a:solidFill>
                            <a:srgbClr val="000000"/>
                          </a:solidFill>
                          <a:effectLst/>
                          <a:latin typeface="Cambria" panose="02040503050406030204" pitchFamily="18" charset="0"/>
                          <a:ea typeface="Times New Roman" panose="02020603050405020304" pitchFamily="18" charset="0"/>
                          <a:cs typeface="Mangal"/>
                        </a:rPr>
                        <a:t>.</a:t>
                      </a:r>
                      <a:endParaRPr lang="en-IN" sz="2400" dirty="0">
                        <a:effectLst/>
                        <a:latin typeface="Calibri" panose="020F0502020204030204" pitchFamily="34" charset="0"/>
                        <a:ea typeface="Calibri" panose="020F0502020204030204" pitchFamily="34" charset="0"/>
                        <a:cs typeface="Vrinda"/>
                      </a:endParaRPr>
                    </a:p>
                  </a:txBody>
                  <a:tcPr marL="68580" marR="68580" marT="0" marB="0" anchor="ctr"/>
                </a:tc>
                <a:extLst>
                  <a:ext uri="{0D108BD9-81ED-4DB2-BD59-A6C34878D82A}">
                    <a16:rowId xmlns:a16="http://schemas.microsoft.com/office/drawing/2014/main" xmlns="" val="3299550176"/>
                  </a:ext>
                </a:extLst>
              </a:tr>
              <a:tr h="602012">
                <a:tc gridSpan="3">
                  <a:txBody>
                    <a:bodyPr/>
                    <a:lstStyle/>
                    <a:p>
                      <a:pPr algn="ctr">
                        <a:lnSpc>
                          <a:spcPct val="115000"/>
                        </a:lnSpc>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2400" dirty="0">
                        <a:effectLst/>
                        <a:latin typeface="Calibri" panose="020F0502020204030204" pitchFamily="34" charset="0"/>
                        <a:ea typeface="Calibri" panose="020F0502020204030204" pitchFamily="34" charset="0"/>
                        <a:cs typeface="Vrinda"/>
                      </a:endParaRPr>
                    </a:p>
                  </a:txBody>
                  <a:tcPr marL="68580" marR="68580"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455110936"/>
                  </a:ext>
                </a:extLst>
              </a:tr>
              <a:tr h="605462">
                <a:tc>
                  <a:txBody>
                    <a:bodyPr/>
                    <a:lstStyle/>
                    <a:p>
                      <a:pPr algn="ctr">
                        <a:lnSpc>
                          <a:spcPct val="115000"/>
                        </a:lnSpc>
                        <a:spcAft>
                          <a:spcPts val="0"/>
                        </a:spcAft>
                      </a:pPr>
                      <a:r>
                        <a:rPr lang="en-US"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IN" sz="240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ctr">
                        <a:lnSpc>
                          <a:spcPct val="115000"/>
                        </a:lnSpc>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20</a:t>
                      </a:r>
                      <a:r>
                        <a:rPr lang="hi-IN" sz="2400" b="1" dirty="0">
                          <a:solidFill>
                            <a:srgbClr val="000000"/>
                          </a:solidFill>
                          <a:effectLst/>
                          <a:latin typeface="Calibri" panose="020F0502020204030204" pitchFamily="34" charset="0"/>
                          <a:ea typeface="Times New Roman" panose="02020603050405020304" pitchFamily="18" charset="0"/>
                          <a:cs typeface="Mangal"/>
                        </a:rPr>
                        <a:t>/</a:t>
                      </a: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r>
                        <a:rPr lang="hi-IN" sz="2400" b="1" dirty="0">
                          <a:solidFill>
                            <a:srgbClr val="000000"/>
                          </a:solidFill>
                          <a:effectLst/>
                          <a:latin typeface="Calibri" panose="020F0502020204030204" pitchFamily="34" charset="0"/>
                          <a:ea typeface="Times New Roman" panose="02020603050405020304" pitchFamily="18" charset="0"/>
                          <a:cs typeface="Mangal"/>
                        </a:rPr>
                        <a:t>/</a:t>
                      </a: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IN" sz="2400" dirty="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just">
                        <a:lnSpc>
                          <a:spcPct val="115000"/>
                        </a:lnSpc>
                        <a:spcAft>
                          <a:spcPts val="0"/>
                        </a:spcAft>
                      </a:pPr>
                      <a:r>
                        <a:rPr lang="en-US" sz="24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Format 1</a:t>
                      </a:r>
                      <a:r>
                        <a:rPr lang="hi-IN" sz="2400" dirty="0">
                          <a:solidFill>
                            <a:srgbClr val="000000"/>
                          </a:solidFill>
                          <a:effectLst/>
                          <a:latin typeface="Cambria" panose="02040503050406030204" pitchFamily="18" charset="0"/>
                          <a:ea typeface="Times New Roman" panose="02020603050405020304" pitchFamily="18" charset="0"/>
                          <a:cs typeface="Mangal"/>
                        </a:rPr>
                        <a:t>-</a:t>
                      </a:r>
                      <a:r>
                        <a:rPr lang="en-US" sz="24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8 Report to ECI</a:t>
                      </a:r>
                      <a:r>
                        <a:rPr lang="hi-IN" sz="2400" dirty="0">
                          <a:solidFill>
                            <a:srgbClr val="000000"/>
                          </a:solidFill>
                          <a:effectLst/>
                          <a:latin typeface="Cambria" panose="02040503050406030204" pitchFamily="18" charset="0"/>
                          <a:ea typeface="Times New Roman" panose="02020603050405020304" pitchFamily="18" charset="0"/>
                          <a:cs typeface="Mangal"/>
                        </a:rPr>
                        <a:t>.</a:t>
                      </a:r>
                      <a:endParaRPr lang="en-IN" sz="2400" dirty="0">
                        <a:effectLst/>
                        <a:latin typeface="Calibri" panose="020F0502020204030204" pitchFamily="34" charset="0"/>
                        <a:ea typeface="Calibri" panose="020F0502020204030204" pitchFamily="34" charset="0"/>
                        <a:cs typeface="Vrinda"/>
                      </a:endParaRPr>
                    </a:p>
                  </a:txBody>
                  <a:tcPr marL="68580" marR="68580" marT="0" marB="0" anchor="ctr"/>
                </a:tc>
                <a:extLst>
                  <a:ext uri="{0D108BD9-81ED-4DB2-BD59-A6C34878D82A}">
                    <a16:rowId xmlns:a16="http://schemas.microsoft.com/office/drawing/2014/main" xmlns="" val="813957134"/>
                  </a:ext>
                </a:extLst>
              </a:tr>
              <a:tr h="605462">
                <a:tc>
                  <a:txBody>
                    <a:bodyPr/>
                    <a:lstStyle/>
                    <a:p>
                      <a:pPr algn="ctr">
                        <a:lnSpc>
                          <a:spcPct val="115000"/>
                        </a:lnSpc>
                        <a:spcAft>
                          <a:spcPts val="0"/>
                        </a:spcAft>
                      </a:pPr>
                      <a:endParaRPr lang="en-IN" sz="2400" dirty="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ctr">
                        <a:lnSpc>
                          <a:spcPct val="115000"/>
                        </a:lnSpc>
                        <a:spcAft>
                          <a:spcPts val="0"/>
                        </a:spcAft>
                      </a:pPr>
                      <a:endParaRPr lang="en-IN" sz="2400" dirty="0">
                        <a:effectLst/>
                        <a:latin typeface="Calibri" panose="020F0502020204030204" pitchFamily="34" charset="0"/>
                        <a:ea typeface="Calibri" panose="020F0502020204030204" pitchFamily="34" charset="0"/>
                        <a:cs typeface="Vrinda"/>
                      </a:endParaRPr>
                    </a:p>
                  </a:txBody>
                  <a:tcPr marL="68580" marR="68580" marT="0" marB="0" anchor="ctr"/>
                </a:tc>
                <a:tc>
                  <a:txBody>
                    <a:bodyPr/>
                    <a:lstStyle/>
                    <a:p>
                      <a:pPr algn="just">
                        <a:lnSpc>
                          <a:spcPct val="115000"/>
                        </a:lnSpc>
                        <a:spcAft>
                          <a:spcPts val="0"/>
                        </a:spcAft>
                      </a:pPr>
                      <a:endParaRPr lang="en-IN" sz="2400" dirty="0">
                        <a:effectLst/>
                        <a:latin typeface="Calibri" panose="020F0502020204030204" pitchFamily="34" charset="0"/>
                        <a:ea typeface="Calibri" panose="020F0502020204030204" pitchFamily="34" charset="0"/>
                        <a:cs typeface="Vrinda"/>
                      </a:endParaRPr>
                    </a:p>
                  </a:txBody>
                  <a:tcPr marL="68580" marR="68580" marT="0" marB="0" anchor="ctr"/>
                </a:tc>
              </a:tr>
              <a:tr h="1152765">
                <a:tc>
                  <a:txBody>
                    <a:bodyPr/>
                    <a:lstStyle/>
                    <a:p>
                      <a:pPr algn="ctr">
                        <a:lnSpc>
                          <a:spcPct val="115000"/>
                        </a:lnSpc>
                        <a:spcAft>
                          <a:spcPts val="0"/>
                        </a:spcAft>
                      </a:pPr>
                      <a:r>
                        <a:rPr lang="en-US" sz="2400" b="1" kern="1200" dirty="0">
                          <a:solidFill>
                            <a:srgbClr val="000000"/>
                          </a:solidFill>
                          <a:effectLst/>
                          <a:latin typeface="Cambria" panose="02040503050406030204" pitchFamily="18" charset="0"/>
                          <a:ea typeface="Times New Roman" panose="02020603050405020304" pitchFamily="18" charset="0"/>
                          <a:cs typeface="Mangal"/>
                        </a:rPr>
                        <a:t>19</a:t>
                      </a:r>
                      <a:endParaRPr lang="en-IN" sz="2400" b="1" kern="1200" dirty="0">
                        <a:solidFill>
                          <a:srgbClr val="000000"/>
                        </a:solidFill>
                        <a:effectLst/>
                        <a:latin typeface="Cambria" panose="02040503050406030204" pitchFamily="18"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2400" b="1" kern="1200" dirty="0">
                          <a:solidFill>
                            <a:srgbClr val="000000"/>
                          </a:solidFill>
                          <a:effectLst/>
                          <a:latin typeface="Cambria" panose="02040503050406030204" pitchFamily="18" charset="0"/>
                          <a:ea typeface="Times New Roman" panose="02020603050405020304" pitchFamily="18" charset="0"/>
                          <a:cs typeface="Mangal"/>
                        </a:rPr>
                        <a:t>On 04</a:t>
                      </a:r>
                      <a:r>
                        <a:rPr lang="hi-IN" sz="2400" b="1" kern="1200" dirty="0">
                          <a:solidFill>
                            <a:srgbClr val="000000"/>
                          </a:solidFill>
                          <a:effectLst/>
                          <a:latin typeface="Cambria" panose="02040503050406030204" pitchFamily="18" charset="0"/>
                          <a:ea typeface="Times New Roman" panose="02020603050405020304" pitchFamily="18" charset="0"/>
                          <a:cs typeface="Mangal"/>
                        </a:rPr>
                        <a:t>/</a:t>
                      </a:r>
                      <a:r>
                        <a:rPr lang="en-US" sz="2400" b="1" kern="1200" dirty="0">
                          <a:solidFill>
                            <a:srgbClr val="000000"/>
                          </a:solidFill>
                          <a:effectLst/>
                          <a:latin typeface="Cambria" panose="02040503050406030204" pitchFamily="18" charset="0"/>
                          <a:ea typeface="Times New Roman" panose="02020603050405020304" pitchFamily="18" charset="0"/>
                          <a:cs typeface="Mangal"/>
                        </a:rPr>
                        <a:t>01</a:t>
                      </a:r>
                      <a:r>
                        <a:rPr lang="hi-IN" sz="2400" b="1" kern="1200" dirty="0">
                          <a:solidFill>
                            <a:srgbClr val="000000"/>
                          </a:solidFill>
                          <a:effectLst/>
                          <a:latin typeface="Cambria" panose="02040503050406030204" pitchFamily="18" charset="0"/>
                          <a:ea typeface="Times New Roman" panose="02020603050405020304" pitchFamily="18" charset="0"/>
                          <a:cs typeface="Mangal"/>
                        </a:rPr>
                        <a:t>/</a:t>
                      </a:r>
                      <a:r>
                        <a:rPr lang="en-US" sz="2400" b="1" kern="1200" dirty="0">
                          <a:solidFill>
                            <a:srgbClr val="000000"/>
                          </a:solidFill>
                          <a:effectLst/>
                          <a:latin typeface="Cambria" panose="02040503050406030204" pitchFamily="18" charset="0"/>
                          <a:ea typeface="Times New Roman" panose="02020603050405020304" pitchFamily="18" charset="0"/>
                          <a:cs typeface="Mangal"/>
                        </a:rPr>
                        <a:t>2019</a:t>
                      </a:r>
                      <a:endParaRPr lang="en-IN" sz="2400" b="1" kern="1200" dirty="0">
                        <a:solidFill>
                          <a:srgbClr val="000000"/>
                        </a:solidFill>
                        <a:effectLst/>
                        <a:latin typeface="Cambria" panose="02040503050406030204" pitchFamily="18" charset="0"/>
                        <a:ea typeface="Times New Roman" panose="02020603050405020304" pitchFamily="18" charset="0"/>
                        <a:cs typeface="Mangal"/>
                      </a:endParaRPr>
                    </a:p>
                  </a:txBody>
                  <a:tcPr marL="68580" marR="68580" marT="0" marB="0" anchor="ctr"/>
                </a:tc>
                <a:tc>
                  <a:txBody>
                    <a:bodyPr/>
                    <a:lstStyle/>
                    <a:p>
                      <a:pPr algn="just">
                        <a:lnSpc>
                          <a:spcPct val="115000"/>
                        </a:lnSpc>
                        <a:spcAft>
                          <a:spcPts val="0"/>
                        </a:spcAft>
                      </a:pPr>
                      <a:r>
                        <a:rPr lang="en-US" sz="2400" kern="1200" dirty="0">
                          <a:solidFill>
                            <a:srgbClr val="000000"/>
                          </a:solidFill>
                          <a:effectLst/>
                          <a:latin typeface="Cambria" panose="02040503050406030204" pitchFamily="18" charset="0"/>
                          <a:ea typeface="Times New Roman" panose="02020603050405020304" pitchFamily="18" charset="0"/>
                          <a:cs typeface="Mangal"/>
                        </a:rPr>
                        <a:t>Final E</a:t>
                      </a:r>
                      <a:r>
                        <a:rPr lang="hi-IN" sz="2400" kern="1200" dirty="0">
                          <a:solidFill>
                            <a:srgbClr val="000000"/>
                          </a:solidFill>
                          <a:effectLst/>
                          <a:latin typeface="Cambria" panose="02040503050406030204" pitchFamily="18" charset="0"/>
                          <a:ea typeface="Times New Roman" panose="02020603050405020304" pitchFamily="18" charset="0"/>
                          <a:cs typeface="Mangal"/>
                        </a:rPr>
                        <a:t>-</a:t>
                      </a:r>
                      <a:r>
                        <a:rPr lang="en-US" sz="2400" kern="1200" dirty="0">
                          <a:solidFill>
                            <a:srgbClr val="000000"/>
                          </a:solidFill>
                          <a:effectLst/>
                          <a:latin typeface="Cambria" panose="02040503050406030204" pitchFamily="18" charset="0"/>
                          <a:ea typeface="Times New Roman" panose="02020603050405020304" pitchFamily="18" charset="0"/>
                          <a:cs typeface="Mangal"/>
                        </a:rPr>
                        <a:t>Roll Publication 2019</a:t>
                      </a:r>
                      <a:r>
                        <a:rPr lang="hi-IN" sz="2400" kern="1200" dirty="0">
                          <a:solidFill>
                            <a:srgbClr val="000000"/>
                          </a:solidFill>
                          <a:effectLst/>
                          <a:latin typeface="Cambria" panose="02040503050406030204" pitchFamily="18" charset="0"/>
                          <a:ea typeface="Times New Roman" panose="02020603050405020304" pitchFamily="18" charset="0"/>
                          <a:cs typeface="Mangal"/>
                        </a:rPr>
                        <a:t>.</a:t>
                      </a:r>
                      <a:endParaRPr lang="en-IN" sz="2400" kern="1200" dirty="0">
                        <a:solidFill>
                          <a:srgbClr val="000000"/>
                        </a:solidFill>
                        <a:effectLst/>
                        <a:latin typeface="Cambria" panose="02040503050406030204" pitchFamily="18" charset="0"/>
                        <a:ea typeface="Times New Roman" panose="02020603050405020304" pitchFamily="18" charset="0"/>
                        <a:cs typeface="Mangal"/>
                      </a:endParaRPr>
                    </a:p>
                  </a:txBody>
                  <a:tcPr marL="68580" marR="68580" marT="0" marB="0" anchor="ctr"/>
                </a:tc>
              </a:tr>
            </a:tbl>
          </a:graphicData>
        </a:graphic>
      </p:graphicFrame>
    </p:spTree>
    <p:extLst>
      <p:ext uri="{BB962C8B-B14F-4D97-AF65-F5344CB8AC3E}">
        <p14:creationId xmlns:p14="http://schemas.microsoft.com/office/powerpoint/2010/main" val="1389187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411162"/>
          </a:xfrm>
        </p:spPr>
        <p:txBody>
          <a:bodyPr>
            <a:normAutofit fontScale="90000"/>
          </a:bodyPr>
          <a:lstStyle/>
          <a:p>
            <a:r>
              <a:rPr lang="en-IN" dirty="0" smtClean="0"/>
              <a:t>Some Immediate Activities</a:t>
            </a:r>
            <a:endParaRPr lang="en-IN" dirty="0"/>
          </a:p>
        </p:txBody>
      </p:sp>
      <p:sp>
        <p:nvSpPr>
          <p:cNvPr id="3" name="Content Placeholder 2"/>
          <p:cNvSpPr>
            <a:spLocks noGrp="1"/>
          </p:cNvSpPr>
          <p:nvPr>
            <p:ph idx="1"/>
          </p:nvPr>
        </p:nvSpPr>
        <p:spPr>
          <a:xfrm>
            <a:off x="457200" y="914400"/>
            <a:ext cx="8382000" cy="5562600"/>
          </a:xfrm>
        </p:spPr>
        <p:txBody>
          <a:bodyPr>
            <a:normAutofit fontScale="85000" lnSpcReduction="20000"/>
          </a:bodyPr>
          <a:lstStyle/>
          <a:p>
            <a:pPr algn="just"/>
            <a:r>
              <a:rPr lang="en-US" dirty="0" smtClean="0"/>
              <a:t>As </a:t>
            </a:r>
            <a:r>
              <a:rPr lang="en-US" dirty="0"/>
              <a:t>per instruction of the Commission, a meeting of the BLOs with BLAs shall be held </a:t>
            </a:r>
            <a:r>
              <a:rPr lang="en-US" b="1" dirty="0"/>
              <a:t>on 16.12.2018 (Sunday)</a:t>
            </a:r>
            <a:r>
              <a:rPr lang="en-US" dirty="0"/>
              <a:t> at </a:t>
            </a:r>
            <a:r>
              <a:rPr lang="en-US" b="1" dirty="0"/>
              <a:t>12 noon</a:t>
            </a:r>
            <a:r>
              <a:rPr lang="en-US" dirty="0"/>
              <a:t>, at all polling stations </a:t>
            </a:r>
            <a:endParaRPr lang="en-US" dirty="0" smtClean="0"/>
          </a:p>
          <a:p>
            <a:pPr algn="just"/>
            <a:r>
              <a:rPr lang="en-US" dirty="0" smtClean="0"/>
              <a:t>Maters related </a:t>
            </a:r>
            <a:r>
              <a:rPr lang="en-US" dirty="0"/>
              <a:t>to the </a:t>
            </a:r>
            <a:r>
              <a:rPr lang="en-US" dirty="0" err="1"/>
              <a:t>suo</a:t>
            </a:r>
            <a:r>
              <a:rPr lang="en-US" dirty="0"/>
              <a:t>-moto actions taken in respect of the entries </a:t>
            </a:r>
            <a:r>
              <a:rPr lang="en-US" dirty="0" smtClean="0"/>
              <a:t>to be deleted like that of </a:t>
            </a:r>
            <a:r>
              <a:rPr lang="en-US" dirty="0"/>
              <a:t>deceased electors/permanently shifted electors/multiple </a:t>
            </a:r>
            <a:r>
              <a:rPr lang="en-US" dirty="0" smtClean="0"/>
              <a:t>entries shall be discussed.</a:t>
            </a:r>
          </a:p>
          <a:p>
            <a:pPr algn="just"/>
            <a:r>
              <a:rPr lang="en-US" dirty="0" smtClean="0"/>
              <a:t> All </a:t>
            </a:r>
            <a:r>
              <a:rPr lang="en-US" dirty="0"/>
              <a:t>recognized political parties shall be intimated and adequately briefed about the meeting and they shall be requested to depute their BLAs to attend the said meeting. </a:t>
            </a:r>
            <a:endParaRPr lang="en-US" dirty="0" smtClean="0"/>
          </a:p>
          <a:p>
            <a:pPr algn="just"/>
            <a:r>
              <a:rPr lang="en-US" dirty="0" smtClean="0"/>
              <a:t>Prior </a:t>
            </a:r>
            <a:r>
              <a:rPr lang="en-US" dirty="0"/>
              <a:t>to the meeting it shall be ensured that as per the instructions given earlier all political parties have been provided with the list of claims and objections received during the period of SRER 2019.</a:t>
            </a:r>
            <a:endParaRPr lang="en-IN" dirty="0"/>
          </a:p>
        </p:txBody>
      </p:sp>
    </p:spTree>
    <p:extLst>
      <p:ext uri="{BB962C8B-B14F-4D97-AF65-F5344CB8AC3E}">
        <p14:creationId xmlns:p14="http://schemas.microsoft.com/office/powerpoint/2010/main" val="388024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411162"/>
          </a:xfrm>
        </p:spPr>
        <p:txBody>
          <a:bodyPr>
            <a:normAutofit fontScale="90000"/>
          </a:bodyPr>
          <a:lstStyle/>
          <a:p>
            <a:r>
              <a:rPr lang="en-IN" dirty="0" smtClean="0"/>
              <a:t>Some Immediate Activities</a:t>
            </a:r>
            <a:endParaRPr lang="en-IN" dirty="0"/>
          </a:p>
        </p:txBody>
      </p:sp>
      <p:sp>
        <p:nvSpPr>
          <p:cNvPr id="3" name="Content Placeholder 2"/>
          <p:cNvSpPr>
            <a:spLocks noGrp="1"/>
          </p:cNvSpPr>
          <p:nvPr>
            <p:ph idx="1"/>
          </p:nvPr>
        </p:nvSpPr>
        <p:spPr>
          <a:xfrm>
            <a:off x="457200" y="914400"/>
            <a:ext cx="8382000" cy="5562600"/>
          </a:xfrm>
        </p:spPr>
        <p:txBody>
          <a:bodyPr>
            <a:noAutofit/>
          </a:bodyPr>
          <a:lstStyle/>
          <a:p>
            <a:r>
              <a:rPr lang="en-US" sz="2700" dirty="0"/>
              <a:t>A certificate shall also be taken from the BLOs that they have conducted 100% verification and collected details/information/requisite </a:t>
            </a:r>
            <a:r>
              <a:rPr lang="en-US" sz="2700" dirty="0" smtClean="0"/>
              <a:t>forms. </a:t>
            </a:r>
          </a:p>
          <a:p>
            <a:r>
              <a:rPr lang="en-US" sz="2700" dirty="0" smtClean="0"/>
              <a:t>Similar </a:t>
            </a:r>
            <a:r>
              <a:rPr lang="en-US" sz="2700" dirty="0"/>
              <a:t>certificate needs to be submitted by the EROs and </a:t>
            </a:r>
            <a:r>
              <a:rPr lang="en-US" sz="2700" dirty="0" smtClean="0"/>
              <a:t>DEOs</a:t>
            </a:r>
            <a:endParaRPr lang="en-US" sz="2700" dirty="0"/>
          </a:p>
          <a:p>
            <a:r>
              <a:rPr lang="en-US" sz="2700" dirty="0" smtClean="0"/>
              <a:t>However</a:t>
            </a:r>
            <a:r>
              <a:rPr lang="en-US" sz="2700" dirty="0"/>
              <a:t>, as the period for filling claims and objections is already over, the Forms collected by BLOs during the period after last date of filling claims and objections shall be kept aside and taken up for disposal by EROs/AEROs during continuous </a:t>
            </a:r>
            <a:r>
              <a:rPr lang="en-US" sz="2700" dirty="0" err="1"/>
              <a:t>updation</a:t>
            </a:r>
            <a:r>
              <a:rPr lang="en-US" sz="2700" dirty="0"/>
              <a:t> after final publication of rolls of the current summary revision. </a:t>
            </a:r>
            <a:endParaRPr lang="en-IN" sz="2700" dirty="0"/>
          </a:p>
        </p:txBody>
      </p:sp>
    </p:spTree>
    <p:extLst>
      <p:ext uri="{BB962C8B-B14F-4D97-AF65-F5344CB8AC3E}">
        <p14:creationId xmlns:p14="http://schemas.microsoft.com/office/powerpoint/2010/main" val="141464715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01000" cy="563562"/>
          </a:xfrm>
        </p:spPr>
        <p:txBody>
          <a:bodyPr>
            <a:noAutofit/>
          </a:bodyPr>
          <a:lstStyle/>
          <a:p>
            <a:r>
              <a:rPr lang="en-IN" sz="3600" b="1" dirty="0" smtClean="0"/>
              <a:t>Re-Printing of Mother Roll </a:t>
            </a:r>
            <a:br>
              <a:rPr lang="en-IN" sz="3600" b="1" dirty="0" smtClean="0"/>
            </a:br>
            <a:r>
              <a:rPr lang="en-US" sz="2000" dirty="0" smtClean="0"/>
              <a:t>Commission’s </a:t>
            </a:r>
            <a:r>
              <a:rPr lang="en-US" sz="2000" dirty="0"/>
              <a:t>instruction no. </a:t>
            </a:r>
            <a:r>
              <a:rPr lang="en-IN" sz="2000" dirty="0"/>
              <a:t>23/LET/ECI/FUNC/ERD/ER/2018-II Dt. 25</a:t>
            </a:r>
            <a:r>
              <a:rPr lang="en-IN" sz="2000" baseline="30000" dirty="0"/>
              <a:t>th</a:t>
            </a:r>
            <a:r>
              <a:rPr lang="en-IN" sz="2000" dirty="0"/>
              <a:t> September, 2018</a:t>
            </a:r>
            <a:endParaRPr lang="en-IN" sz="2000" b="1" dirty="0"/>
          </a:p>
        </p:txBody>
      </p:sp>
      <p:sp>
        <p:nvSpPr>
          <p:cNvPr id="5" name="Rectangle 4"/>
          <p:cNvSpPr/>
          <p:nvPr/>
        </p:nvSpPr>
        <p:spPr>
          <a:xfrm>
            <a:off x="190500" y="1371600"/>
            <a:ext cx="8534400" cy="5262979"/>
          </a:xfrm>
          <a:prstGeom prst="rect">
            <a:avLst/>
          </a:prstGeom>
        </p:spPr>
        <p:txBody>
          <a:bodyPr wrap="square">
            <a:spAutoFit/>
          </a:bodyPr>
          <a:lstStyle/>
          <a:p>
            <a:pPr algn="just"/>
            <a:r>
              <a:rPr lang="en-IN" sz="2800" dirty="0" smtClean="0"/>
              <a:t>In an </a:t>
            </a:r>
            <a:r>
              <a:rPr lang="en-IN" sz="2800" b="1" dirty="0" smtClean="0"/>
              <a:t>election year</a:t>
            </a:r>
            <a:r>
              <a:rPr lang="en-IN" sz="2800" dirty="0" smtClean="0"/>
              <a:t>, at the time of Final Publication of E-Roll the following has to be done:</a:t>
            </a:r>
          </a:p>
          <a:p>
            <a:pPr algn="just"/>
            <a:endParaRPr lang="en-IN" sz="2800" dirty="0"/>
          </a:p>
          <a:p>
            <a:pPr marL="457200" indent="-457200" algn="just">
              <a:buFont typeface="Arial" panose="020B0604020202020204" pitchFamily="34" charset="0"/>
              <a:buChar char="•"/>
            </a:pPr>
            <a:r>
              <a:rPr lang="en-IN" sz="2800" dirty="0" smtClean="0"/>
              <a:t>The basic mother roll (integrated draft roll) shall be reprinted. The reprinted mother roll shall remain the same as was published at the time of draft </a:t>
            </a:r>
            <a:r>
              <a:rPr lang="en-IN" sz="2800" dirty="0"/>
              <a:t>publication</a:t>
            </a:r>
            <a:r>
              <a:rPr lang="en-IN" sz="2800" dirty="0" smtClean="0"/>
              <a:t>, except the following changes –</a:t>
            </a:r>
          </a:p>
          <a:p>
            <a:pPr algn="just"/>
            <a:endParaRPr lang="en-IN" sz="2800" dirty="0" smtClean="0"/>
          </a:p>
          <a:p>
            <a:pPr algn="just"/>
            <a:r>
              <a:rPr lang="en-IN" sz="2800" dirty="0" smtClean="0"/>
              <a:t>(i) The word "D E L E T E D" shall be superimposed diagonally (computer-generated) on the elector detail box concerned to indicate that the said entry has been deleted in Supplement 1. </a:t>
            </a:r>
            <a:endParaRPr lang="en-US" sz="2400" b="1" dirty="0"/>
          </a:p>
        </p:txBody>
      </p:sp>
    </p:spTree>
    <p:extLst>
      <p:ext uri="{BB962C8B-B14F-4D97-AF65-F5344CB8AC3E}">
        <p14:creationId xmlns:p14="http://schemas.microsoft.com/office/powerpoint/2010/main" val="1343696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422</TotalTime>
  <Words>3004</Words>
  <Application>Microsoft Office PowerPoint</Application>
  <PresentationFormat>On-screen Show (4:3)</PresentationFormat>
  <Paragraphs>291</Paragraphs>
  <Slides>34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Cambria</vt:lpstr>
      <vt:lpstr>Mangal</vt:lpstr>
      <vt:lpstr>Times New Roman</vt:lpstr>
      <vt:lpstr>Vrinda</vt:lpstr>
      <vt:lpstr>Wingdings</vt:lpstr>
      <vt:lpstr>Office Theme</vt:lpstr>
      <vt:lpstr>Electoral Roll Matters </vt:lpstr>
      <vt:lpstr>PowerPoint Presentation</vt:lpstr>
      <vt:lpstr>PowerPoint Presentation</vt:lpstr>
      <vt:lpstr>PowerPoint Presentation</vt:lpstr>
      <vt:lpstr>PowerPoint Presentation</vt:lpstr>
      <vt:lpstr>PowerPoint Presentation</vt:lpstr>
      <vt:lpstr>Some Immediate Activities</vt:lpstr>
      <vt:lpstr>Some Immediate Activities</vt:lpstr>
      <vt:lpstr>Re-Printing of Mother Roll  Commission’s instruction no. 23/LET/ECI/FUNC/ERD/ER/2018-II Dt. 25th September, 2018</vt:lpstr>
      <vt:lpstr>Re-Printing of Mother Roll</vt:lpstr>
      <vt:lpstr>Re-Printing of Mother Roll</vt:lpstr>
      <vt:lpstr>Hosting of Electoral Rolls on website</vt:lpstr>
      <vt:lpstr>Components of E-Roll for Poll Commission’s instruction no. 23/LET/ECI/FUNC/ERD/ER/2018-II Dt. 25th September, 2018</vt:lpstr>
      <vt:lpstr>Preparation of working copy of Electoral Roll</vt:lpstr>
      <vt:lpstr>ELECTORAL ROLL</vt:lpstr>
      <vt:lpstr>PowerPoint Presentation</vt:lpstr>
      <vt:lpstr>PowerPoint Presentation</vt:lpstr>
      <vt:lpstr>PowerPoint Presentation</vt:lpstr>
      <vt:lpstr>PowerPoint Presentation</vt:lpstr>
      <vt:lpstr>PowerPoint Presentation</vt:lpstr>
      <vt:lpstr>Classified Service Voters</vt:lpstr>
      <vt:lpstr>Authentication of working copies </vt:lpstr>
      <vt:lpstr>Supply of working copies of rolls to candidates of recognized parties</vt:lpstr>
      <vt:lpstr>Electoral roll in alphabetical order</vt:lpstr>
      <vt:lpstr>List of Absentee/Dead /Shifted  voters  </vt:lpstr>
      <vt:lpstr>Distribution  of Photo Voter Slips  (PVS) to the  Electors by BLOs </vt:lpstr>
      <vt:lpstr>PowerPoint Presentation</vt:lpstr>
      <vt:lpstr>PowerPoint Presentation</vt:lpstr>
      <vt:lpstr>Distribution  of Photo Voter Slips  (PVS) to the  Electors by BLOs  (No.464I1NST –VS/2014-EPS, Dated:  21st March, 2014 &amp; 19th Jan, 2017) </vt:lpstr>
      <vt:lpstr>PVS …..</vt:lpstr>
      <vt:lpstr>PVS …</vt:lpstr>
      <vt:lpstr>PVS …</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of Electoral Roll &amp; EPIC as run up to election</dc:title>
  <dc:creator>anamika</dc:creator>
  <cp:lastModifiedBy>Anjan Ghosh</cp:lastModifiedBy>
  <cp:revision>59</cp:revision>
  <dcterms:created xsi:type="dcterms:W3CDTF">2014-01-18T06:49:19Z</dcterms:created>
  <dcterms:modified xsi:type="dcterms:W3CDTF">2018-12-03T14:49:46Z</dcterms:modified>
</cp:coreProperties>
</file>